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6413" cy="10287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AB5CE1-D6AA-4A89-B216-2AC39DB1D1C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914040" y="552312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0C41D9-D809-4474-A8C7-1C589FBC827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934668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E1D1F2-00AA-4F7D-BEEF-079E902EA75E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47856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204308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91404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647856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204308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F4D8B2-1830-45D1-A97C-33FEB8A5E31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F81E3E-5B3E-4A06-B129-7A03513C1D8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30202B2-EFFC-4985-8D3D-F551BA49006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D6B329-6B7F-47F0-8BA9-3B7EE924BD0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506FB8-A33B-42BD-9AA1-424C56FF123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BB36221-0349-4008-B68E-B8D84B2242E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914040" y="410400"/>
            <a:ext cx="1645740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1962D8-7F12-4A63-8573-D0451923C08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954A093-5C75-4729-B226-2B5DE9ABBA5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796026-D687-4B3E-942D-A25F57540144}" type="slidenum">
              <a:t>‹nº›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934668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79666A8-8809-42BA-925F-DD7DA8A9F5F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E7DA88-9FD2-423D-AD33-80978C646B2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914040" y="552312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9E3AE6-A800-4D64-BFEC-C03E3420DEF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934668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017D55-27F6-404E-B253-5FEB0E14E81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47856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12043080" y="240696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91404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647856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12043080" y="5523120"/>
            <a:ext cx="52992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5B1D72-AE32-474D-ADDF-A3649AD61DDC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52D97E-EBDE-464C-A73E-B848C4F2CF3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2B1B96-311D-45AE-A899-683DBF46BBA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7F4A18-7A6E-494C-9B64-497AD8E3321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914040" y="410400"/>
            <a:ext cx="1645740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2BBA83-A49A-4188-8D81-5172C82CB57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6D4D34-95B2-4129-821E-8E0D95EE195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346680" y="552312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40E1C9-67E6-4DC1-B87D-3B64EBD2731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04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346680" y="2406960"/>
            <a:ext cx="803088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914040" y="5523120"/>
            <a:ext cx="164574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756DA09-5110-4AF2-A037-5F6DC754166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o656402\Desktop\ppt1.png"/>
          <p:cNvPicPr/>
          <p:nvPr/>
        </p:nvPicPr>
        <p:blipFill>
          <a:blip r:embed="rId14"/>
          <a:stretch/>
        </p:blipFill>
        <p:spPr>
          <a:xfrm>
            <a:off x="-3240" y="-4680"/>
            <a:ext cx="18293760" cy="102956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1840"/>
            <a:ext cx="16457040" cy="171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6247800" y="9534600"/>
            <a:ext cx="578988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13105440" y="9534600"/>
            <a:ext cx="426600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4D9873-CCA6-4B34-88B0-82FA270C73BB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914400" y="9534600"/>
            <a:ext cx="426600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rao656402\Desktop\ppt1.png"/>
          <p:cNvPicPr/>
          <p:nvPr/>
        </p:nvPicPr>
        <p:blipFill>
          <a:blip r:embed="rId14"/>
          <a:stretch/>
        </p:blipFill>
        <p:spPr>
          <a:xfrm>
            <a:off x="-3240" y="-4680"/>
            <a:ext cx="18293760" cy="102956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6247800" y="9534600"/>
            <a:ext cx="578988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13105440" y="9534600"/>
            <a:ext cx="426600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FACEC31-0C42-43F3-ADA9-3E22DC7F8A71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914400" y="9534600"/>
            <a:ext cx="4266000" cy="54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358200" y="2695320"/>
            <a:ext cx="5691600" cy="21135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3" descr="C:\Users\rao656402\Desktop\logos 2.png"/>
          <p:cNvPicPr/>
          <p:nvPr/>
        </p:nvPicPr>
        <p:blipFill>
          <a:blip r:embed="rId3"/>
          <a:stretch/>
        </p:blipFill>
        <p:spPr>
          <a:xfrm>
            <a:off x="9647280" y="8580600"/>
            <a:ext cx="8238240" cy="594720"/>
          </a:xfrm>
          <a:prstGeom prst="rect">
            <a:avLst/>
          </a:prstGeom>
          <a:ln w="0">
            <a:noFill/>
          </a:ln>
        </p:spPr>
      </p:pic>
      <p:sp>
        <p:nvSpPr>
          <p:cNvPr id="86" name="TextBox 5"/>
          <p:cNvSpPr/>
          <p:nvPr/>
        </p:nvSpPr>
        <p:spPr>
          <a:xfrm>
            <a:off x="6518880" y="2282760"/>
            <a:ext cx="10760760" cy="24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0" strike="noStrike" spc="-1">
                <a:solidFill>
                  <a:srgbClr val="FFFFFF"/>
                </a:solidFill>
                <a:latin typeface="Arial"/>
                <a:ea typeface="DejaVu Sans"/>
              </a:rPr>
              <a:t>Centro de Referência Integrado LGBTQIAPN+ Darlen Gasparelly: Cuidado Integral e Políticas Públicas Intersetoriais em Camaragibe (PE)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6"/>
          <p:cNvSpPr/>
          <p:nvPr/>
        </p:nvSpPr>
        <p:spPr>
          <a:xfrm>
            <a:off x="6636600" y="5692680"/>
            <a:ext cx="10643040" cy="205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0" strike="noStrike" spc="-1">
                <a:solidFill>
                  <a:srgbClr val="FDFDFE"/>
                </a:solidFill>
                <a:latin typeface="Arial"/>
                <a:ea typeface="Montserrat"/>
              </a:rPr>
              <a:t>Autores: Equipe Multiprofissional do Centro Darlen Gasparelly</a:t>
            </a: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3000" b="0" strike="noStrike" spc="-1">
                <a:solidFill>
                  <a:srgbClr val="FDFDFE"/>
                </a:solidFill>
                <a:latin typeface="Arial"/>
                <a:ea typeface="Montserrat"/>
              </a:rPr>
              <a:t>Instituições: Secretaria de Saúde de Camaragibe (SESAU)</a:t>
            </a: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3000" b="0" strike="noStrike" spc="-1">
                <a:solidFill>
                  <a:srgbClr val="FDFDFE"/>
                </a:solidFill>
                <a:latin typeface="Arial"/>
                <a:ea typeface="Montserrat"/>
              </a:rPr>
              <a:t>Em parceria com a Secretaria de Assistência Social (SEAS)</a:t>
            </a: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28" name="Group 2"/>
          <p:cNvGrpSpPr/>
          <p:nvPr/>
        </p:nvGrpSpPr>
        <p:grpSpPr>
          <a:xfrm>
            <a:off x="-360" y="1172520"/>
            <a:ext cx="18286200" cy="8496360"/>
            <a:chOff x="-360" y="1172520"/>
            <a:chExt cx="18286200" cy="8496360"/>
          </a:xfrm>
        </p:grpSpPr>
        <p:sp>
          <p:nvSpPr>
            <p:cNvPr id="129" name="Freeform 3"/>
            <p:cNvSpPr/>
            <p:nvPr/>
          </p:nvSpPr>
          <p:spPr>
            <a:xfrm>
              <a:off x="-360" y="1172520"/>
              <a:ext cx="18285840" cy="8351640"/>
            </a:xfrm>
            <a:custGeom>
              <a:avLst/>
              <a:gdLst>
                <a:gd name="textAreaLeft" fmla="*/ 0 w 18285840"/>
                <a:gd name="textAreaRight" fmla="*/ 18286560 w 18285840"/>
                <a:gd name="textAreaTop" fmla="*/ 0 h 8351640"/>
                <a:gd name="textAreaBottom" fmla="*/ 8352360 h 835164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0" name="TextBox 4"/>
            <p:cNvSpPr/>
            <p:nvPr/>
          </p:nvSpPr>
          <p:spPr>
            <a:xfrm>
              <a:off x="0" y="1172520"/>
              <a:ext cx="18285840" cy="84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31" name="TextBox 6"/>
          <p:cNvSpPr/>
          <p:nvPr/>
        </p:nvSpPr>
        <p:spPr>
          <a:xfrm>
            <a:off x="943920" y="1317240"/>
            <a:ext cx="15975720" cy="80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5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	O Centro se consolidou como referência nacional em cuidado integral LGBTQIAPN+, fortalecendo a rede intersetorial e promovendo acesso ampliado à saúde e à assistência social.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5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	Houve aumento da adesão a serviços, redução de evasão por discriminação e maior engajamento comunitário.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5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	A experiência reafirma o papel do SUS e da política de equidade como instrumentos de transformação social, garantindo acolhimento, respeito e cidadania à população LGBTQIAPN+.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sp>
        <p:nvSpPr>
          <p:cNvPr id="134" name="TextBox 9"/>
          <p:cNvSpPr/>
          <p:nvPr/>
        </p:nvSpPr>
        <p:spPr>
          <a:xfrm>
            <a:off x="1222200" y="393120"/>
            <a:ext cx="1444176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32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FDFDFE"/>
                </a:solidFill>
                <a:latin typeface="Arial"/>
                <a:ea typeface="Montserrat Bold"/>
              </a:rPr>
              <a:t>RESULTADOS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137" name="TextBox 3"/>
          <p:cNvSpPr/>
          <p:nvPr/>
        </p:nvSpPr>
        <p:spPr>
          <a:xfrm>
            <a:off x="7950960" y="4019760"/>
            <a:ext cx="9340920" cy="21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APRENDIZADO E ANÁLISE CRÍTICA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2"/>
          <p:cNvGrpSpPr/>
          <p:nvPr/>
        </p:nvGrpSpPr>
        <p:grpSpPr>
          <a:xfrm>
            <a:off x="180000" y="1639080"/>
            <a:ext cx="17565840" cy="7919640"/>
            <a:chOff x="180000" y="1639080"/>
            <a:chExt cx="17565840" cy="7919640"/>
          </a:xfrm>
        </p:grpSpPr>
        <p:sp>
          <p:nvSpPr>
            <p:cNvPr id="140" name="Freeform 3"/>
            <p:cNvSpPr/>
            <p:nvPr/>
          </p:nvSpPr>
          <p:spPr>
            <a:xfrm>
              <a:off x="180000" y="1774080"/>
              <a:ext cx="17565840" cy="7784640"/>
            </a:xfrm>
            <a:custGeom>
              <a:avLst/>
              <a:gdLst>
                <a:gd name="textAreaLeft" fmla="*/ 0 w 17565840"/>
                <a:gd name="textAreaRight" fmla="*/ 17566560 w 17565840"/>
                <a:gd name="textAreaTop" fmla="*/ 0 h 7784640"/>
                <a:gd name="textAreaBottom" fmla="*/ 7785360 h 778464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1" name="TextBox 4"/>
            <p:cNvSpPr/>
            <p:nvPr/>
          </p:nvSpPr>
          <p:spPr>
            <a:xfrm>
              <a:off x="180000" y="1639080"/>
              <a:ext cx="17565840" cy="791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42" name="TextBox 6"/>
          <p:cNvSpPr/>
          <p:nvPr/>
        </p:nvSpPr>
        <p:spPr>
          <a:xfrm>
            <a:off x="360000" y="1873080"/>
            <a:ext cx="17099640" cy="694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Montserrat"/>
                <a:ea typeface="Montserrat"/>
              </a:rPr>
              <a:t>	</a:t>
            </a:r>
            <a:r>
              <a:rPr lang="en-US" sz="3800" b="0" strike="noStrike" spc="-1">
                <a:solidFill>
                  <a:srgbClr val="000000"/>
                </a:solidFill>
                <a:latin typeface="Arial"/>
                <a:ea typeface="Montserrat"/>
              </a:rPr>
              <a:t>A implantação do espaço demonstrou que a articulação intersetorial é essencial para o enfrentamento da LGBTIfobia institucional.</a:t>
            </a: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Arial"/>
                <a:ea typeface="Montserrat"/>
              </a:rPr>
              <a:t>	O processo reforçou que acolhimento humanizado, formação permanente e escuta ativa são pilares para a efetividade do cuidado.</a:t>
            </a: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800" b="0" strike="noStrike" spc="-1">
                <a:solidFill>
                  <a:srgbClr val="000000"/>
                </a:solidFill>
                <a:latin typeface="Arial"/>
                <a:ea typeface="Montserrat"/>
              </a:rPr>
              <a:t>	Os principais desafios permanecem sendo o financiamento continuado, a capacitação constante das equipes e a sustentabilidade das ações.</a:t>
            </a: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sp>
        <p:nvSpPr>
          <p:cNvPr id="145" name="TextBox 9"/>
          <p:cNvSpPr/>
          <p:nvPr/>
        </p:nvSpPr>
        <p:spPr>
          <a:xfrm>
            <a:off x="1222200" y="393120"/>
            <a:ext cx="1444176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FDFDFE"/>
                </a:solidFill>
                <a:latin typeface="Montserrat"/>
                <a:ea typeface="Montserrat"/>
              </a:rPr>
              <a:t>APRENDIZADO E ANÁLISE CRÍTICA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148" name="TextBox 3"/>
          <p:cNvSpPr/>
          <p:nvPr/>
        </p:nvSpPr>
        <p:spPr>
          <a:xfrm>
            <a:off x="6660000" y="3847320"/>
            <a:ext cx="10238040" cy="28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CONCLUSÃO E/OU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RECOMENDAÇÕES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50" name="Group 2"/>
          <p:cNvGrpSpPr/>
          <p:nvPr/>
        </p:nvGrpSpPr>
        <p:grpSpPr>
          <a:xfrm>
            <a:off x="0" y="1172520"/>
            <a:ext cx="18285840" cy="8496360"/>
            <a:chOff x="0" y="1172520"/>
            <a:chExt cx="18285840" cy="8496360"/>
          </a:xfrm>
        </p:grpSpPr>
        <p:sp>
          <p:nvSpPr>
            <p:cNvPr id="151" name="Freeform 3"/>
            <p:cNvSpPr/>
            <p:nvPr/>
          </p:nvSpPr>
          <p:spPr>
            <a:xfrm>
              <a:off x="0" y="1317240"/>
              <a:ext cx="18285840" cy="8351640"/>
            </a:xfrm>
            <a:custGeom>
              <a:avLst/>
              <a:gdLst>
                <a:gd name="textAreaLeft" fmla="*/ 0 w 18285840"/>
                <a:gd name="textAreaRight" fmla="*/ 18286560 w 18285840"/>
                <a:gd name="textAreaTop" fmla="*/ 0 h 8351640"/>
                <a:gd name="textAreaBottom" fmla="*/ 8352360 h 835164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2" name="TextBox 4"/>
            <p:cNvSpPr/>
            <p:nvPr/>
          </p:nvSpPr>
          <p:spPr>
            <a:xfrm>
              <a:off x="0" y="1172520"/>
              <a:ext cx="18285840" cy="84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53" name="TextBox 6"/>
          <p:cNvSpPr/>
          <p:nvPr/>
        </p:nvSpPr>
        <p:spPr>
          <a:xfrm>
            <a:off x="1192680" y="2160000"/>
            <a:ext cx="15975720" cy="639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Montserrat"/>
              </a:rPr>
              <a:t>	Recomenda-se a replicação do modelo em outros municípios, com base nos princípios da integralidade, equidade e respeito às diversidades.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Montserrat"/>
              </a:rPr>
              <a:t>	A experiência reafirma o papel do SUS como promotor da equidade, garantindo que a população LGBTQIAPN+ tenha acesso pleno e digno aos serviços de saúde e assistência social.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sp>
        <p:nvSpPr>
          <p:cNvPr id="156" name="TextBox 9"/>
          <p:cNvSpPr/>
          <p:nvPr/>
        </p:nvSpPr>
        <p:spPr>
          <a:xfrm>
            <a:off x="1222200" y="393120"/>
            <a:ext cx="1444176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200" b="1" strike="noStrike" spc="-1">
                <a:solidFill>
                  <a:srgbClr val="FDFDFE"/>
                </a:solidFill>
                <a:latin typeface="Arial"/>
                <a:ea typeface="Montserrat"/>
              </a:rPr>
              <a:t>CONCLUSÃO E/OU </a:t>
            </a:r>
            <a:r>
              <a:rPr lang="en-US" sz="3200" b="1" strike="noStrike" spc="-1">
                <a:solidFill>
                  <a:srgbClr val="FDFDFE"/>
                </a:solidFill>
                <a:latin typeface="Arial"/>
                <a:ea typeface="Montserrat Bold"/>
              </a:rPr>
              <a:t>RECOMENDAÇÕES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159" name="TextBox 3"/>
          <p:cNvSpPr/>
          <p:nvPr/>
        </p:nvSpPr>
        <p:spPr>
          <a:xfrm>
            <a:off x="7342920" y="4449600"/>
            <a:ext cx="1023804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AGRADECIMENTOS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61" name="Group 2"/>
          <p:cNvGrpSpPr/>
          <p:nvPr/>
        </p:nvGrpSpPr>
        <p:grpSpPr>
          <a:xfrm>
            <a:off x="0" y="1172520"/>
            <a:ext cx="18285840" cy="8496360"/>
            <a:chOff x="0" y="1172520"/>
            <a:chExt cx="18285840" cy="8496360"/>
          </a:xfrm>
        </p:grpSpPr>
        <p:sp>
          <p:nvSpPr>
            <p:cNvPr id="162" name="Freeform 3"/>
            <p:cNvSpPr/>
            <p:nvPr/>
          </p:nvSpPr>
          <p:spPr>
            <a:xfrm>
              <a:off x="0" y="1317240"/>
              <a:ext cx="18285840" cy="8351640"/>
            </a:xfrm>
            <a:custGeom>
              <a:avLst/>
              <a:gdLst>
                <a:gd name="textAreaLeft" fmla="*/ 0 w 18285840"/>
                <a:gd name="textAreaRight" fmla="*/ 18286560 w 18285840"/>
                <a:gd name="textAreaTop" fmla="*/ 0 h 8351640"/>
                <a:gd name="textAreaBottom" fmla="*/ 8352360 h 835164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TextBox 4"/>
            <p:cNvSpPr/>
            <p:nvPr/>
          </p:nvSpPr>
          <p:spPr>
            <a:xfrm>
              <a:off x="0" y="1172520"/>
              <a:ext cx="18285840" cy="84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64" name="TextBox 6"/>
          <p:cNvSpPr/>
          <p:nvPr/>
        </p:nvSpPr>
        <p:spPr>
          <a:xfrm>
            <a:off x="764280" y="1311120"/>
            <a:ext cx="16695720" cy="77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ontserrat"/>
              </a:rPr>
              <a:t>	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À Secretaria Municipal de Saúde de Camaragibe, na pessoa da secretária Ana Pérez, pelo compromisso com a promoção da equidade em saúde e o fortalecimento das políticas voltadas à população LGBTQIAPN+.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À Diretora de Atenção Especializada, Eugênia Dantas, pelo apoio técnico e sensibilidade na consolidação de um cuidado integral e humanizado.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Ao Prefeito Diego Cabral, pelo incentivo às iniciativas que reafirmam o compromisso do município com o respeito à diversidade e a garantia de direitos.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E, de forma especial, à equipe multiprofissional do Centro Darlen Gasparelly e às pessoas LGBTQIAPN+ de Camaragibe, que constroem diariamente essa trajetória de resistência, cuidado e amor.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sp>
        <p:nvSpPr>
          <p:cNvPr id="167" name="TextBox 9"/>
          <p:cNvSpPr/>
          <p:nvPr/>
        </p:nvSpPr>
        <p:spPr>
          <a:xfrm>
            <a:off x="1222200" y="393120"/>
            <a:ext cx="1444176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0" strike="noStrike" spc="-1">
                <a:solidFill>
                  <a:srgbClr val="FDFDFE"/>
                </a:solidFill>
                <a:latin typeface="Montserrat"/>
                <a:ea typeface="Montserrat Bold"/>
              </a:rPr>
              <a:t>AGRADECIMENTOS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6118920" y="233532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6"/>
          <p:cNvSpPr/>
          <p:nvPr/>
        </p:nvSpPr>
        <p:spPr>
          <a:xfrm>
            <a:off x="6221880" y="4775040"/>
            <a:ext cx="666504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268"/>
              </a:lnSpc>
            </a:pPr>
            <a:r>
              <a:rPr lang="en-US" sz="7200" b="0" strike="noStrike" spc="-1">
                <a:solidFill>
                  <a:srgbClr val="FDFDFE"/>
                </a:solidFill>
                <a:latin typeface="Montserrat"/>
                <a:ea typeface="Montserrat"/>
              </a:rPr>
              <a:t>OBRIGAD@!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Retângulo 10"/>
          <p:cNvSpPr/>
          <p:nvPr/>
        </p:nvSpPr>
        <p:spPr>
          <a:xfrm>
            <a:off x="1440000" y="7020000"/>
            <a:ext cx="16379640" cy="249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0" strike="noStrike" spc="-1">
                <a:solidFill>
                  <a:srgbClr val="FFFFFF"/>
                </a:solidFill>
                <a:latin typeface="Arial"/>
                <a:ea typeface="Montserrat"/>
              </a:rPr>
              <a:t>Centro de Referência Integrado LGBTQIAPN+ Darlen Gasparelly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500" b="0" strike="noStrike" spc="-1">
                <a:solidFill>
                  <a:srgbClr val="FFFFFF"/>
                </a:solidFill>
                <a:latin typeface="Arial"/>
                <a:ea typeface="Montserrat"/>
              </a:rPr>
              <a:t>E-mail: ambulatoriolgbt.camagibe@outlook.com</a:t>
            </a:r>
            <a:endParaRPr lang="pt-BR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76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89" name="CaixaDeTexto 88"/>
          <p:cNvSpPr txBox="1"/>
          <p:nvPr/>
        </p:nvSpPr>
        <p:spPr>
          <a:xfrm>
            <a:off x="7380000" y="540000"/>
            <a:ext cx="10260000" cy="830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EQUIPE MULTIPROFISSIONAL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Gerencia Administrativa: Chopelly Santos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Subgerência Administrativa: Wotson Oliveira 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Auxiliar Administrativo: Thiago Barbosa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Auxiliar de Serviços Gerais: Izabel do Espirito Santo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Assistente Social: Giulia Santos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Agente Social: Talyson Andrade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Clínica Geral: Osvaldo Pascoal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Enfermeira: Josy Carvalho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Técnica de Enfermagem: Lavínia Castro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Psicóloga: Verônica Feitosa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Fisioterapeuta: Zélia Vasconcelos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Fonoaudiólogo: Thiago Lira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500" b="0" strike="noStrike" spc="-1">
                <a:solidFill>
                  <a:srgbClr val="FFFFFF"/>
                </a:solidFill>
                <a:latin typeface="Arial"/>
              </a:rPr>
              <a:t>Advogado: Luíz Soares</a:t>
            </a:r>
            <a:endParaRPr lang="pt-BR" sz="2500" b="0" strike="noStrike" spc="-1">
              <a:solidFill>
                <a:srgbClr val="000000"/>
              </a:solidFill>
              <a:latin typeface="Arial"/>
            </a:endParaRPr>
          </a:p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3"/>
          <p:cNvSpPr/>
          <p:nvPr/>
        </p:nvSpPr>
        <p:spPr>
          <a:xfrm>
            <a:off x="7200000" y="2331720"/>
            <a:ext cx="10799640" cy="630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200" b="1" strike="noStrike" spc="-1">
                <a:solidFill>
                  <a:srgbClr val="FFFFFF"/>
                </a:solidFill>
                <a:latin typeface="Arial"/>
                <a:ea typeface="DejaVu Sans"/>
              </a:rPr>
              <a:t>PERÍODO DE REALIZAÇÃO / OBJETO DA EXPERIÊNCIA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3000" b="0" strike="noStrike" spc="-1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endParaRPr lang="pt-BR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93" name="Group 1"/>
          <p:cNvGrpSpPr/>
          <p:nvPr/>
        </p:nvGrpSpPr>
        <p:grpSpPr>
          <a:xfrm>
            <a:off x="225000" y="1141920"/>
            <a:ext cx="17775000" cy="7628040"/>
            <a:chOff x="225000" y="1141920"/>
            <a:chExt cx="17775000" cy="7628040"/>
          </a:xfrm>
        </p:grpSpPr>
        <p:sp>
          <p:nvSpPr>
            <p:cNvPr id="94" name="Freeform 1"/>
            <p:cNvSpPr/>
            <p:nvPr/>
          </p:nvSpPr>
          <p:spPr>
            <a:xfrm>
              <a:off x="225000" y="1271880"/>
              <a:ext cx="17775000" cy="7498080"/>
            </a:xfrm>
            <a:custGeom>
              <a:avLst/>
              <a:gdLst>
                <a:gd name="textAreaLeft" fmla="*/ 0 w 17775000"/>
                <a:gd name="textAreaRight" fmla="*/ 17775360 w 17775000"/>
                <a:gd name="textAreaTop" fmla="*/ 0 h 7498080"/>
                <a:gd name="textAreaBottom" fmla="*/ 7498440 h 749808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5" name="TextBox 1"/>
            <p:cNvSpPr/>
            <p:nvPr/>
          </p:nvSpPr>
          <p:spPr>
            <a:xfrm>
              <a:off x="225000" y="1141920"/>
              <a:ext cx="17775000" cy="762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828000" y="1469160"/>
              <a:ext cx="16272000" cy="7300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200" b="0" strike="noStrike" spc="-1">
                  <a:solidFill>
                    <a:srgbClr val="000000"/>
                  </a:solidFill>
                  <a:latin typeface="Arial"/>
                </a:rPr>
                <a:t>	</a:t>
              </a:r>
              <a:r>
                <a:rPr lang="pt-BR" sz="3900" b="0" strike="noStrike" spc="-1">
                  <a:solidFill>
                    <a:srgbClr val="000000"/>
                  </a:solidFill>
                  <a:latin typeface="Arial"/>
                </a:rPr>
                <a:t>O Centro de Referência Integrado LGBTQIAPN+ Darlen Gasparelly foi criado em 2018 como uma iniciativa ambulatorial vinculada à Diretoria de Especialidades da Secretaria de Saúde de Camaragibe (SESAU).</a:t>
              </a:r>
            </a:p>
            <a:p>
              <a:pPr algn="just">
                <a:lnSpc>
                  <a:spcPct val="150000"/>
                </a:lnSpc>
              </a:pPr>
              <a:endParaRPr lang="pt-BR" sz="39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900" b="0" strike="noStrike" spc="-1">
                  <a:solidFill>
                    <a:srgbClr val="000000"/>
                  </a:solidFill>
                  <a:latin typeface="Arial"/>
                </a:rPr>
                <a:t>	Em 2022, foi ampliado e tornou-se o primeiro centro do Brasil a unificar serviços de saúde e assistência voltados à população LGBTQIAPN+, promovendo cuidado integral, acolhimento e atenção à saúde dessa população.</a:t>
              </a:r>
            </a:p>
          </p:txBody>
        </p:sp>
      </p:grpSp>
      <p:sp>
        <p:nvSpPr>
          <p:cNvPr id="97" name="TextBox 2"/>
          <p:cNvSpPr/>
          <p:nvPr/>
        </p:nvSpPr>
        <p:spPr>
          <a:xfrm>
            <a:off x="1192680" y="3219840"/>
            <a:ext cx="15975720" cy="45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3600"/>
              </a:lnSpc>
              <a:tabLst>
                <a:tab pos="0" algn="l"/>
              </a:tabLst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" name="TextBox 7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4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5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  <p:sp>
        <p:nvSpPr>
          <p:cNvPr id="101" name="TextBox 8"/>
          <p:cNvSpPr/>
          <p:nvPr/>
        </p:nvSpPr>
        <p:spPr>
          <a:xfrm>
            <a:off x="1222200" y="111600"/>
            <a:ext cx="7056000" cy="109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DFDFE"/>
                </a:solidFill>
                <a:latin typeface="Arial"/>
                <a:ea typeface="DejaVu Sans"/>
              </a:rPr>
              <a:t>PERÍODO DE REALIZAÇÃO/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DFDFE"/>
                </a:solidFill>
                <a:latin typeface="Arial"/>
                <a:ea typeface="DejaVu Sans"/>
              </a:rPr>
              <a:t>OBJETO DA EXPERIÊNCIA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/>
          <p:nvPr/>
        </p:nvSpPr>
        <p:spPr>
          <a:xfrm>
            <a:off x="10439280" y="4549680"/>
            <a:ext cx="62013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OBJETIVOS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05" name="Group 2"/>
          <p:cNvGrpSpPr/>
          <p:nvPr/>
        </p:nvGrpSpPr>
        <p:grpSpPr>
          <a:xfrm>
            <a:off x="0" y="1583640"/>
            <a:ext cx="18285840" cy="8136360"/>
            <a:chOff x="0" y="1583640"/>
            <a:chExt cx="18285840" cy="8136360"/>
          </a:xfrm>
        </p:grpSpPr>
        <p:sp>
          <p:nvSpPr>
            <p:cNvPr id="106" name="Freeform 3"/>
            <p:cNvSpPr/>
            <p:nvPr/>
          </p:nvSpPr>
          <p:spPr>
            <a:xfrm>
              <a:off x="0" y="1722240"/>
              <a:ext cx="18285840" cy="7997760"/>
            </a:xfrm>
            <a:custGeom>
              <a:avLst/>
              <a:gdLst>
                <a:gd name="textAreaLeft" fmla="*/ 0 w 18285840"/>
                <a:gd name="textAreaRight" fmla="*/ 18286560 w 18285840"/>
                <a:gd name="textAreaTop" fmla="*/ 0 h 7997760"/>
                <a:gd name="textAreaBottom" fmla="*/ 7998120 h 799776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7" name="TextBox 4"/>
            <p:cNvSpPr/>
            <p:nvPr/>
          </p:nvSpPr>
          <p:spPr>
            <a:xfrm>
              <a:off x="0" y="1583640"/>
              <a:ext cx="18285840" cy="813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08" name="TextBox 6"/>
          <p:cNvSpPr/>
          <p:nvPr/>
        </p:nvSpPr>
        <p:spPr>
          <a:xfrm>
            <a:off x="360360" y="1461960"/>
            <a:ext cx="17639640" cy="767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Garantir atenção integral, humanizada e intersetorial à população LGBTQIAPN+ de Camaragibe, articulando saúde, assistência social e direitos humanos: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•	Ofertar atendimento multiprofissional e integrado, incluindo terapia hormonal, psicologia, fonoaudiologia voltada à adequação vocal de pessoas trans, aulas de pilates e atendimentos clínicos e sociais.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•	Promover a prevenção e o tratamento de ISTs, com testagem rápida, exames laboratoriais e acompanhamento clínico contínuo.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•	Assegurar o encaminhamento social e jurídico, incluindo retificação de documentos civis e acesso a programas sociais como o CadÚnico e o Bolsa Família.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•	Desenvolver ações de formação continuada e estratégias educativas voltadas à qualificação das equipes e à redução da discriminação institucional.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ontserrat"/>
              </a:rPr>
              <a:t>	•	Fortalecer o protagonismo LGBTQIAPN+ e as organizações da sociedade civil, consolidando um modelo de cuidado integral, inovador e replicável no âmbito das políticas públicas municipais.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sp>
        <p:nvSpPr>
          <p:cNvPr id="111" name="TextBox 9"/>
          <p:cNvSpPr/>
          <p:nvPr/>
        </p:nvSpPr>
        <p:spPr>
          <a:xfrm>
            <a:off x="1222200" y="393120"/>
            <a:ext cx="14441760" cy="54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432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FDFDFE"/>
                </a:solidFill>
                <a:latin typeface="Arial"/>
                <a:ea typeface="Montserrat Bold"/>
              </a:rPr>
              <a:t>OBJETIVOS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  <p:sp>
        <p:nvSpPr>
          <p:cNvPr id="114" name="TextBox 3"/>
          <p:cNvSpPr/>
          <p:nvPr/>
        </p:nvSpPr>
        <p:spPr>
          <a:xfrm>
            <a:off x="7696080" y="3919320"/>
            <a:ext cx="9693360" cy="28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DESCRIÇÃO DA EXPERIÊNCIA</a:t>
            </a:r>
            <a:endParaRPr lang="pt-BR" sz="7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C:\Users\rao656402\Desktop\azul.png"/>
          <p:cNvPicPr/>
          <p:nvPr/>
        </p:nvPicPr>
        <p:blipFill>
          <a:blip r:embed="rId2"/>
          <a:stretch/>
        </p:blipFill>
        <p:spPr>
          <a:xfrm>
            <a:off x="7774920" y="-41040"/>
            <a:ext cx="10510560" cy="10471320"/>
          </a:xfrm>
          <a:prstGeom prst="rect">
            <a:avLst/>
          </a:prstGeom>
          <a:ln w="0">
            <a:noFill/>
          </a:ln>
        </p:spPr>
      </p:pic>
      <p:grpSp>
        <p:nvGrpSpPr>
          <p:cNvPr id="116" name="Group 2"/>
          <p:cNvGrpSpPr/>
          <p:nvPr/>
        </p:nvGrpSpPr>
        <p:grpSpPr>
          <a:xfrm>
            <a:off x="0" y="1188360"/>
            <a:ext cx="18285840" cy="8496360"/>
            <a:chOff x="0" y="1188360"/>
            <a:chExt cx="18285840" cy="8496360"/>
          </a:xfrm>
        </p:grpSpPr>
        <p:sp>
          <p:nvSpPr>
            <p:cNvPr id="117" name="Freeform 3"/>
            <p:cNvSpPr/>
            <p:nvPr/>
          </p:nvSpPr>
          <p:spPr>
            <a:xfrm>
              <a:off x="0" y="1333080"/>
              <a:ext cx="18285840" cy="8351640"/>
            </a:xfrm>
            <a:custGeom>
              <a:avLst/>
              <a:gdLst>
                <a:gd name="textAreaLeft" fmla="*/ 0 w 18285840"/>
                <a:gd name="textAreaRight" fmla="*/ 18286560 w 18285840"/>
                <a:gd name="textAreaTop" fmla="*/ 0 h 8351640"/>
                <a:gd name="textAreaBottom" fmla="*/ 8352360 h 8351640"/>
              </a:gdLst>
              <a:ahLst/>
              <a:cxnLst/>
              <a:rect l="textAreaLeft" t="textAreaTop" r="textAreaRight" b="textAreaBottom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8" name="TextBox 4"/>
            <p:cNvSpPr/>
            <p:nvPr/>
          </p:nvSpPr>
          <p:spPr>
            <a:xfrm>
              <a:off x="0" y="1188360"/>
              <a:ext cx="18285840" cy="84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pt-BR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19" name="TextBox 6"/>
          <p:cNvSpPr/>
          <p:nvPr/>
        </p:nvSpPr>
        <p:spPr>
          <a:xfrm>
            <a:off x="1192680" y="3219840"/>
            <a:ext cx="15975720" cy="320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0" name="TextBox 10"/>
          <p:cNvSpPr/>
          <p:nvPr/>
        </p:nvSpPr>
        <p:spPr>
          <a:xfrm>
            <a:off x="10656360" y="390960"/>
            <a:ext cx="7629480" cy="6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Congresso Pernambucano de Inovação &amp; Integração em Saúde - CPIIS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46"/>
              </a:lnSpc>
              <a:tabLst>
                <a:tab pos="0" algn="l"/>
              </a:tabLst>
            </a:pPr>
            <a:r>
              <a:rPr lang="pt-BR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I Mostra Pernambucana de Experiências Exitosas em Saúde (MEX-SAÚDE PE)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2" descr="C:\Users\rao656402\Desktop\logo.png"/>
          <p:cNvPicPr/>
          <p:nvPr/>
        </p:nvPicPr>
        <p:blipFill>
          <a:blip r:embed="rId3"/>
          <a:srcRect r="72175" b="-13623"/>
          <a:stretch/>
        </p:blipFill>
        <p:spPr>
          <a:xfrm>
            <a:off x="9863280" y="246960"/>
            <a:ext cx="664200" cy="100728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3" descr="C:\Users\rao656402\Desktop\logos 2.png"/>
          <p:cNvPicPr/>
          <p:nvPr/>
        </p:nvPicPr>
        <p:blipFill>
          <a:blip r:embed="rId4"/>
          <a:stretch/>
        </p:blipFill>
        <p:spPr>
          <a:xfrm>
            <a:off x="11735640" y="9705960"/>
            <a:ext cx="5760000" cy="415440"/>
          </a:xfrm>
          <a:prstGeom prst="rect">
            <a:avLst/>
          </a:prstGeom>
          <a:ln w="0">
            <a:noFill/>
          </a:ln>
        </p:spPr>
      </p:pic>
      <p:sp>
        <p:nvSpPr>
          <p:cNvPr id="123" name="TextBox 9"/>
          <p:cNvSpPr/>
          <p:nvPr/>
        </p:nvSpPr>
        <p:spPr>
          <a:xfrm>
            <a:off x="1150200" y="-258120"/>
            <a:ext cx="1444176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1268"/>
              </a:lnSpc>
            </a:pPr>
            <a:r>
              <a:rPr lang="en-US" sz="3600" b="1" strike="noStrike" spc="-1">
                <a:solidFill>
                  <a:srgbClr val="FDFDFE"/>
                </a:solidFill>
                <a:latin typeface="Arial"/>
                <a:ea typeface="Montserrat"/>
              </a:rPr>
              <a:t>DESCRIÇÃO DA EXPERIÊNCIA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tângulo 123"/>
          <p:cNvSpPr/>
          <p:nvPr/>
        </p:nvSpPr>
        <p:spPr>
          <a:xfrm>
            <a:off x="360000" y="1080000"/>
            <a:ext cx="18006480" cy="83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Arial"/>
              </a:rPr>
              <a:t>	</a:t>
            </a:r>
            <a:r>
              <a:rPr lang="pt-BR" sz="3800" b="0" strike="noStrike" spc="-1">
                <a:solidFill>
                  <a:srgbClr val="000000"/>
                </a:solidFill>
                <a:latin typeface="Arial"/>
              </a:rPr>
              <a:t>A experiência foi construída a partir da mobilização de atores sociais e do compromisso da gestão municipal.</a:t>
            </a:r>
            <a:br>
              <a:rPr sz="3800"/>
            </a:b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Arial"/>
              </a:rPr>
              <a:t>	O espaço oferece atendimentos médicos, psicológicos, assistenciais e laboratoriais, além de atuar em retificação de nome social e gênero, encaminhamentos para o CadÚnico, formações e ações culturais, como o Dia da Diversidade (17 de maio).</a:t>
            </a:r>
            <a:br>
              <a:rPr sz="3800"/>
            </a:br>
            <a:endParaRPr lang="pt-BR" sz="3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Arial"/>
              </a:rPr>
              <a:t>	Em 2025, o centro conta com 1.500 usuárixs cadastrados, abrangendo 34 bairros do município.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3"/>
          <p:cNvSpPr/>
          <p:nvPr/>
        </p:nvSpPr>
        <p:spPr>
          <a:xfrm>
            <a:off x="9071280" y="4549680"/>
            <a:ext cx="7569720" cy="143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r">
              <a:lnSpc>
                <a:spcPts val="11268"/>
              </a:lnSpc>
            </a:pPr>
            <a:r>
              <a:rPr lang="en-US" sz="7200" b="1" strike="noStrike" spc="-1">
                <a:solidFill>
                  <a:srgbClr val="FDFDFE"/>
                </a:solidFill>
                <a:latin typeface="Arial"/>
                <a:ea typeface="Montserrat"/>
              </a:rPr>
              <a:t>RESULTADOS</a:t>
            </a:r>
            <a:endParaRPr lang="pt-BR" sz="7200" b="1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2" descr="C:\Users\rao656402\Desktop\logo.png"/>
          <p:cNvPicPr/>
          <p:nvPr/>
        </p:nvPicPr>
        <p:blipFill>
          <a:blip r:embed="rId2"/>
          <a:stretch/>
        </p:blipFill>
        <p:spPr>
          <a:xfrm>
            <a:off x="1006200" y="4253400"/>
            <a:ext cx="5691600" cy="211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960</Words>
  <Application>Microsoft Office PowerPoint</Application>
  <PresentationFormat>Personalizar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Montserrat</vt:lpstr>
      <vt:lpstr>Symbol</vt:lpstr>
      <vt:lpstr>Times New Roman</vt:lpstr>
      <vt:lpstr>Wingdings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rao656402</dc:creator>
  <dc:description/>
  <cp:lastModifiedBy>Arthur Grangeiro</cp:lastModifiedBy>
  <cp:revision>12</cp:revision>
  <dcterms:created xsi:type="dcterms:W3CDTF">2025-09-29T18:47:39Z</dcterms:created>
  <dcterms:modified xsi:type="dcterms:W3CDTF">2025-11-04T23:12:59Z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16</vt:i4>
  </property>
</Properties>
</file>