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8286413" cy="10287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42" d="100"/>
          <a:sy n="42" d="100"/>
        </p:scale>
        <p:origin x="900" y="48"/>
      </p:cViewPr>
      <p:guideLst>
        <p:guide orient="horz" pos="3240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1482" y="3195640"/>
            <a:ext cx="15543451" cy="2205038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42963" y="5829300"/>
            <a:ext cx="12800489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6515300" y="411959"/>
            <a:ext cx="8225712" cy="877728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828641" y="411959"/>
            <a:ext cx="24381884" cy="877728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4502" y="6610352"/>
            <a:ext cx="15543451" cy="20431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444502" y="4360070"/>
            <a:ext cx="15543451" cy="225028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828643" y="2400302"/>
            <a:ext cx="16302211" cy="67889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8435626" y="2400302"/>
            <a:ext cx="16305385" cy="678894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322" y="2302670"/>
            <a:ext cx="8079675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914322" y="3262313"/>
            <a:ext cx="8079675" cy="59269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9289246" y="2302670"/>
            <a:ext cx="8082849" cy="95964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9289246" y="3262313"/>
            <a:ext cx="8082849" cy="592693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322" y="409575"/>
            <a:ext cx="6016104" cy="1743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49480" y="409577"/>
            <a:ext cx="10222613" cy="87796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14322" y="2152652"/>
            <a:ext cx="6016104" cy="703659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84265" y="7200900"/>
            <a:ext cx="10971848" cy="8501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584265" y="919163"/>
            <a:ext cx="10971848" cy="6172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584265" y="8051007"/>
            <a:ext cx="10971848" cy="120729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321" y="2400302"/>
            <a:ext cx="16457772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14321" y="9534527"/>
            <a:ext cx="426683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A99A3-F29C-4B2A-9407-130559C812EA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247859" y="9534527"/>
            <a:ext cx="579069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3105263" y="9534527"/>
            <a:ext cx="426683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3D9E5-9362-4390-A61E-0DF166ECDEB3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ppt1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3175" y="-4763"/>
            <a:ext cx="18294350" cy="1029652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230" y="2695228"/>
            <a:ext cx="5692485" cy="2114178"/>
          </a:xfrm>
          <a:prstGeom prst="rect">
            <a:avLst/>
          </a:prstGeom>
          <a:noFill/>
        </p:spPr>
      </p:pic>
      <p:pic>
        <p:nvPicPr>
          <p:cNvPr id="2051" name="Picture 3" descr="C:\Users\rao656402\Desktop\logos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47261" y="8580538"/>
            <a:ext cx="8239041" cy="59540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733912" y="1831132"/>
            <a:ext cx="11152390" cy="29021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pt-BR" sz="4000" b="1" i="0" u="none" strike="noStrike" dirty="0">
                <a:solidFill>
                  <a:schemeClr val="bg1"/>
                </a:solidFill>
                <a:effectLst/>
                <a:latin typeface="Montserrat Black" panose="00000A00000000000000" pitchFamily="2" charset="0"/>
              </a:rPr>
              <a:t>Realização anual do Fórum Perinatal para fortalecimento da Rede de cuidado materno infantil, na VIII Região de Saúde de Pernambuco.</a:t>
            </a:r>
            <a:r>
              <a:rPr lang="en-US" sz="6600" b="1" dirty="0">
                <a:solidFill>
                  <a:schemeClr val="bg1"/>
                </a:solidFill>
                <a:latin typeface="Montserrat Black" panose="00000A00000000000000" pitchFamily="2" charset="0"/>
                <a:sym typeface="Montserrat"/>
              </a:rPr>
              <a:t> </a:t>
            </a:r>
            <a:endParaRPr lang="en-US" sz="6600" b="1" dirty="0">
              <a:solidFill>
                <a:schemeClr val="bg1"/>
              </a:solidFill>
              <a:latin typeface="Montserrat Black" panose="00000A00000000000000" pitchFamily="2" charset="0"/>
              <a:ea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3912" y="5143198"/>
            <a:ext cx="10571407" cy="2647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dirty="0" err="1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Autores</a:t>
            </a:r>
            <a:r>
              <a:rPr lang="en-US" sz="30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sv-SE" sz="2000" b="1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Khelle Karolinna de Souza Marçal</a:t>
            </a:r>
            <a:r>
              <a:rPr lang="sv-SE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 </a:t>
            </a:r>
            <a:r>
              <a:rPr lang="pt-BR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Jackeline Alves de Lucena Tabosa, Sílvia de Lima Dourado, Cícera </a:t>
            </a:r>
            <a:r>
              <a:rPr lang="pt-BR" sz="2000" b="0" i="0" u="none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Suelane</a:t>
            </a:r>
            <a:r>
              <a:rPr lang="pt-BR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 Silva Gonçalves  Oliveira, Juliana Viana da Silva, Fabiane Natália Diniz de Melo, Ana Paula Medeiros Sousa,  Geane Silva Ribeiro, </a:t>
            </a:r>
            <a:r>
              <a:rPr lang="pt-BR" sz="2000" b="0" i="0" u="none" strike="noStrike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Rosiane</a:t>
            </a:r>
            <a:r>
              <a:rPr lang="pt-BR" sz="2000" b="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Rodrigues da Silva,  Ana Célia de Almeida Carvalho</a:t>
            </a:r>
            <a:endParaRPr lang="en-US" sz="3000" dirty="0">
              <a:solidFill>
                <a:srgbClr val="FDFDFE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Instituição</a:t>
            </a:r>
            <a:r>
              <a:rPr lang="en-US" sz="28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:  VIII </a:t>
            </a:r>
            <a:r>
              <a:rPr lang="en-US" sz="2800" dirty="0" err="1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Gerência</a:t>
            </a:r>
            <a:r>
              <a:rPr lang="en-US" sz="28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 Regional de </a:t>
            </a:r>
            <a:r>
              <a:rPr lang="en-US" sz="2800" dirty="0" err="1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Saúde</a:t>
            </a:r>
            <a:r>
              <a:rPr lang="en-US" sz="28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- SES-PE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7" name="TextBox 3"/>
          <p:cNvSpPr txBox="1"/>
          <p:nvPr/>
        </p:nvSpPr>
        <p:spPr>
          <a:xfrm>
            <a:off x="7950794" y="4019835"/>
            <a:ext cx="9341528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APRENDIZADO E ANÁLISE CRÍTICA</a:t>
            </a:r>
            <a:endParaRPr lang="pt-BR" sz="7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92706" y="3219998"/>
            <a:ext cx="15976354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	Para a VIII GERES a realização do Fórum Perinatal possibilita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aproximação da equipe com todos os municípios e serviços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trazendo as demandas locais para melhorias no cuidado no parto e puerpério. </a:t>
            </a:r>
          </a:p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	A oportunidade de organizar o evento com membros de todos os setores da Gerência Regional também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engaja e fortalece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A cada edição acontece a avaliação do evento e se propõem melhorias para os próximos.</a:t>
            </a:r>
            <a:endParaRPr lang="en-US" sz="3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APRENDIZADO E ANÁLISE CRÍTICA</a:t>
            </a:r>
            <a:endParaRPr lang="pt-BR" sz="3600" dirty="0"/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343006" y="3847356"/>
            <a:ext cx="10238841" cy="2790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CONCLUSÃO E/OU</a:t>
            </a:r>
          </a:p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RECOMENDAÇÕES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92706" y="3219998"/>
            <a:ext cx="15976354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	Após seis edições o Fórum Perinatal já proporcionou vários desdobramentos, para fortalecimento da rede materno infantil, por meio da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educação permanente, encontro e partilha entre os diversos atores envolvidos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</a:p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	Eventos contínuos nos mostram a importância do encontro presencial para tratar sobre linhas de cuidado específicas. Foi proposto alteração no formato, ampliando o número de dias, dando aos participantes a oportunidade de vivenciar a mostra de experiências exitosas e os minicursos.</a:t>
            </a:r>
            <a:endParaRPr lang="en-US" sz="3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14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20"/>
              </a:lnSpc>
              <a:spcBef>
                <a:spcPct val="0"/>
              </a:spcBef>
            </a:pPr>
            <a:r>
              <a:rPr lang="en-US" sz="3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CONCLUSÃO E/OU </a:t>
            </a:r>
            <a:r>
              <a:rPr lang="en-US" sz="32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RECOMENDAÇÕES</a:t>
            </a:r>
            <a:endParaRPr lang="en-US" sz="32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343006" y="4449666"/>
            <a:ext cx="10238841" cy="1341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AGRADECIMENTOS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-217834" y="1378983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92706" y="3219998"/>
            <a:ext cx="15976354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endParaRPr lang="en-US" sz="3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toda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equipe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da VIII GERES que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torna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realização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do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Fórum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Perinatal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possível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em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especial a </a:t>
            </a:r>
            <a:r>
              <a:rPr lang="en-US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Jackeline </a:t>
            </a:r>
            <a:r>
              <a:rPr lang="en-US" sz="3200" b="1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Lucena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idealizadora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do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evento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que por 8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anos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contribuiu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imensamente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frente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da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Coordenação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Atenção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à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Saúde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da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Gerência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Regional de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Saúde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endParaRPr lang="en-US" sz="3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Aos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trabalhadores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gestores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palestrantes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professores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estudantes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residentes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que se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dispõem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colaborar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participar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 mudar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sua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prática</a:t>
            </a:r>
            <a:r>
              <a:rPr lang="en-US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AGRADECIMENTOS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8870" y="2335188"/>
            <a:ext cx="5692485" cy="2114178"/>
          </a:xfrm>
          <a:prstGeom prst="rect">
            <a:avLst/>
          </a:prstGeom>
          <a:noFill/>
        </p:spPr>
      </p:pic>
      <p:sp>
        <p:nvSpPr>
          <p:cNvPr id="9" name="TextBox 6"/>
          <p:cNvSpPr txBox="1"/>
          <p:nvPr/>
        </p:nvSpPr>
        <p:spPr>
          <a:xfrm>
            <a:off x="6222008" y="4775182"/>
            <a:ext cx="6665614" cy="131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OBRIGAD@!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4322861" y="6439644"/>
            <a:ext cx="9140825" cy="1674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4246"/>
              </a:lnSpc>
            </a:pPr>
            <a:r>
              <a:rPr lang="en-US" sz="32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Khelle</a:t>
            </a: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Karolinna</a:t>
            </a: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de Souza </a:t>
            </a:r>
            <a:r>
              <a:rPr lang="en-US" sz="32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Marçal</a:t>
            </a:r>
            <a:endParaRPr lang="en-US" sz="32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lnSpc>
                <a:spcPts val="4246"/>
              </a:lnSpc>
            </a:pPr>
            <a:r>
              <a:rPr lang="en-US" sz="32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Farmacêutica</a:t>
            </a: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Sanitarista</a:t>
            </a: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– VIII GERES</a:t>
            </a:r>
          </a:p>
          <a:p>
            <a:pPr algn="ctr">
              <a:lnSpc>
                <a:spcPts val="4246"/>
              </a:lnSpc>
            </a:pPr>
            <a:r>
              <a:rPr lang="en-US" sz="32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e-mail: atencaosaude8geres@gmail.com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21A054D-0CC7-46E1-BC7D-2DAEE8FD68B4}"/>
              </a:ext>
            </a:extLst>
          </p:cNvPr>
          <p:cNvSpPr txBox="1"/>
          <p:nvPr/>
        </p:nvSpPr>
        <p:spPr>
          <a:xfrm>
            <a:off x="7415014" y="2881343"/>
            <a:ext cx="9001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DFDFE"/>
                </a:solidFill>
                <a:effectLst/>
                <a:uLnTx/>
                <a:uFillTx/>
                <a:latin typeface="Montserrat"/>
                <a:ea typeface="+mn-ea"/>
                <a:cs typeface="+mn-cs"/>
                <a:sym typeface="Montserrat"/>
              </a:rPr>
              <a:t>PERÍODO DE REALIZAÇÃO/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DFDFE"/>
                </a:solidFill>
                <a:effectLst/>
                <a:uLnTx/>
                <a:uFillTx/>
                <a:latin typeface="Montserrat"/>
                <a:ea typeface="+mn-ea"/>
                <a:cs typeface="+mn-cs"/>
                <a:sym typeface="Montserrat"/>
              </a:rPr>
              <a:t>OBJETO DA EXPERIÊNCIA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FDFDF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55029" y="5681405"/>
            <a:ext cx="15976354" cy="2769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	O primeiro fórum ocorreu em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2018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e a 6</a:t>
            </a:r>
            <a:r>
              <a:rPr lang="pt-BR" sz="3200" baseline="300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versão aconteceu em 19 de Agosto de 2025.</a:t>
            </a:r>
          </a:p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endParaRPr lang="pt-BR" sz="3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endParaRPr lang="pt-BR" sz="3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	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Atualizar continuamente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os profissionais que atuam na rede de cuidado materno infantil dos municípios e serviços de referência da região. </a:t>
            </a:r>
            <a:endParaRPr lang="en-US" sz="3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73256DF5-919D-61B3-FC08-122E448B736C}"/>
              </a:ext>
            </a:extLst>
          </p:cNvPr>
          <p:cNvSpPr txBox="1"/>
          <p:nvPr/>
        </p:nvSpPr>
        <p:spPr>
          <a:xfrm>
            <a:off x="1222327" y="111711"/>
            <a:ext cx="7056784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>
                <a:solidFill>
                  <a:srgbClr val="FDFDFE"/>
                </a:solidFill>
                <a:latin typeface="Montserrat"/>
                <a:sym typeface="Montserrat"/>
              </a:rPr>
              <a:t>PERÍODO DE REALIZAÇÃO/</a:t>
            </a:r>
          </a:p>
          <a:p>
            <a:r>
              <a:rPr lang="en-US" sz="3600" dirty="0">
                <a:solidFill>
                  <a:srgbClr val="FDFDFE"/>
                </a:solidFill>
                <a:latin typeface="Montserrat"/>
                <a:sym typeface="Montserrat"/>
              </a:rPr>
              <a:t>OBJETO DA EXPERIÊNCIA</a:t>
            </a:r>
            <a:endParaRPr lang="en-US" sz="3600" dirty="0">
              <a:solidFill>
                <a:srgbClr val="FDFDFE"/>
              </a:solidFill>
              <a:latin typeface="Montserrat"/>
            </a:endParaRP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F5164B32-483F-483F-9C48-A775BD6071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7" t="16057" r="6436" b="52800"/>
          <a:stretch/>
        </p:blipFill>
        <p:spPr>
          <a:xfrm>
            <a:off x="6712936" y="1932253"/>
            <a:ext cx="4860540" cy="26054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9400" y="4549656"/>
            <a:ext cx="6202174" cy="1341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269"/>
              </a:lnSpc>
              <a:spcBef>
                <a:spcPct val="0"/>
              </a:spcBef>
            </a:pPr>
            <a:r>
              <a:rPr lang="en-US" sz="8049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</a:p>
        </p:txBody>
      </p:sp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92706" y="3219998"/>
            <a:ext cx="15976354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	Promover o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compartilhamento de experiências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 valorizar os profissionais que atuam no âmbito do Sistema Único de Saúde (SUS), contribuindo para a consolidação de uma abordagem multifatorial para as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boas práticas na assistência ao pré-natal, parto, puerpério e neonato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en-US" sz="3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OBJETIVOS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  <p:sp>
        <p:nvSpPr>
          <p:cNvPr id="6" name="TextBox 3"/>
          <p:cNvSpPr txBox="1"/>
          <p:nvPr/>
        </p:nvSpPr>
        <p:spPr>
          <a:xfrm>
            <a:off x="7696200" y="3919364"/>
            <a:ext cx="9694229" cy="27909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92706" y="3219998"/>
            <a:ext cx="15976354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	Sempre trazendo abordagens atuais, já foram temas do evento a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mortalidade infantil, os caminhos do gestar, a qualificação da assistência e assistência ao neonato na primeira semana de vida, 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entre outros. </a:t>
            </a:r>
          </a:p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	Na edição de 2025 as palestras discutiram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manejo de sífilis e toxoplasmose neonatal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Simultaneamente acontece a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Mostra de Experiências Exitosas na Rede Materno Infantil.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Na última edição também foi ofertado aos municípios três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minicursos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voltados às boas práticas neonatais.</a:t>
            </a:r>
            <a:endParaRPr lang="en-US" sz="3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1D76F9B6-E85C-B7F8-D3E9-04D577ABBB49}"/>
              </a:ext>
            </a:extLst>
          </p:cNvPr>
          <p:cNvSpPr txBox="1"/>
          <p:nvPr/>
        </p:nvSpPr>
        <p:spPr>
          <a:xfrm>
            <a:off x="1150318" y="-258013"/>
            <a:ext cx="14442513" cy="120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69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1198" y="4549656"/>
            <a:ext cx="7570376" cy="1314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1269"/>
              </a:lnSpc>
              <a:spcBef>
                <a:spcPct val="0"/>
              </a:spcBef>
            </a:pPr>
            <a:r>
              <a:rPr lang="en-US" sz="7200" dirty="0">
                <a:solidFill>
                  <a:srgbClr val="FDFDFE"/>
                </a:solidFill>
                <a:latin typeface="Montserrat"/>
                <a:ea typeface="Montserrat"/>
                <a:cs typeface="Montserrat"/>
                <a:sym typeface="Montserrat"/>
              </a:rPr>
              <a:t>RESULTADOS</a:t>
            </a:r>
          </a:p>
        </p:txBody>
      </p:sp>
      <p:pic>
        <p:nvPicPr>
          <p:cNvPr id="5" name="Picture 2" descr="C:\Users\rao656402\Desktop\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6302" y="4253458"/>
            <a:ext cx="5692485" cy="21141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ao656402\Desktop\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054" y="-41076"/>
            <a:ext cx="10511359" cy="10472092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0" y="1317345"/>
            <a:ext cx="18286413" cy="8352539"/>
            <a:chOff x="0" y="0"/>
            <a:chExt cx="4846134" cy="2199846"/>
          </a:xfrm>
        </p:grpSpPr>
        <p:sp>
          <p:nvSpPr>
            <p:cNvPr id="5" name="Freeform 3"/>
            <p:cNvSpPr/>
            <p:nvPr/>
          </p:nvSpPr>
          <p:spPr>
            <a:xfrm>
              <a:off x="0" y="0"/>
              <a:ext cx="4846134" cy="2199846"/>
            </a:xfrm>
            <a:custGeom>
              <a:avLst/>
              <a:gdLst/>
              <a:ahLst/>
              <a:cxnLst/>
              <a:rect l="l" t="t" r="r" b="b"/>
              <a:pathLst>
                <a:path w="4846134" h="2199846">
                  <a:moveTo>
                    <a:pt x="0" y="0"/>
                  </a:moveTo>
                  <a:lnTo>
                    <a:pt x="4846134" y="0"/>
                  </a:lnTo>
                  <a:lnTo>
                    <a:pt x="4846134" y="2199846"/>
                  </a:lnTo>
                  <a:lnTo>
                    <a:pt x="0" y="2199846"/>
                  </a:lnTo>
                  <a:close/>
                </a:path>
              </a:pathLst>
            </a:custGeom>
            <a:solidFill>
              <a:srgbClr val="FDFDFE"/>
            </a:solidFill>
          </p:spPr>
        </p:sp>
        <p:sp>
          <p:nvSpPr>
            <p:cNvPr id="6" name="TextBox 4"/>
            <p:cNvSpPr txBox="1"/>
            <p:nvPr/>
          </p:nvSpPr>
          <p:spPr>
            <a:xfrm>
              <a:off x="0" y="-38100"/>
              <a:ext cx="4846134" cy="22379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92706" y="3219998"/>
            <a:ext cx="15976354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	Com duração de um dia, o Fórum conta em média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200 participantes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por edição. Tem periodicidade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anual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inscrição gratuita e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formato presencial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entretanto em 2020 e 2023 não ocorreu, em 2021 aconteceu no formato online. </a:t>
            </a:r>
          </a:p>
          <a:p>
            <a:pPr marL="0" lvl="0" indent="0" algn="just">
              <a:lnSpc>
                <a:spcPts val="3600"/>
              </a:lnSpc>
              <a:spcBef>
                <a:spcPct val="0"/>
              </a:spcBef>
            </a:pP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	São convidados todos os </a:t>
            </a:r>
            <a:r>
              <a:rPr lang="pt-BR" sz="3200" b="1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profissionais que atuam nesta rede de cuidado 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dos sete municípios da região e dos serviços, hospitais municipais, Maternidade Municipal de Juazeiro - BA e Hospital Dom Malan, o último referência para </a:t>
            </a:r>
            <a:r>
              <a:rPr lang="pt-BR" sz="3200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pré</a:t>
            </a:r>
            <a:r>
              <a:rPr lang="pt-BR" sz="3200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natal de alto risco.</a:t>
            </a:r>
            <a:endParaRPr lang="en-US" sz="3200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FAE65DD-5258-FC7E-1BA0-23BE3E11585B}"/>
              </a:ext>
            </a:extLst>
          </p:cNvPr>
          <p:cNvSpPr txBox="1"/>
          <p:nvPr/>
        </p:nvSpPr>
        <p:spPr>
          <a:xfrm>
            <a:off x="10656303" y="390972"/>
            <a:ext cx="76301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>
                <a:solidFill>
                  <a:schemeClr val="bg1"/>
                </a:solidFill>
              </a:rPr>
              <a:t>Congresso Pernambucano de Inovação &amp; Integração em Saúde - CPIIS </a:t>
            </a:r>
          </a:p>
          <a:p>
            <a:pPr marL="0" lvl="0" indent="0">
              <a:lnSpc>
                <a:spcPts val="2446"/>
              </a:lnSpc>
              <a:spcBef>
                <a:spcPct val="0"/>
              </a:spcBef>
            </a:pPr>
            <a:r>
              <a:rPr lang="pt-BR" b="1" dirty="0" err="1">
                <a:solidFill>
                  <a:schemeClr val="bg1"/>
                </a:solidFill>
              </a:rPr>
              <a:t>I</a:t>
            </a:r>
            <a:r>
              <a:rPr lang="pt-BR" b="1" dirty="0">
                <a:solidFill>
                  <a:schemeClr val="bg1"/>
                </a:solidFill>
              </a:rPr>
              <a:t> Mostra Pernambucana de Experiências Exitosas em Saúde (MEX-SAÚDE PE)</a:t>
            </a:r>
            <a:endParaRPr lang="en-US" b="1" dirty="0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9" name="Picture 2" descr="C:\Users\rao656402\Desktop\logo.png"/>
          <p:cNvPicPr>
            <a:picLocks noChangeAspect="1" noChangeArrowheads="1"/>
          </p:cNvPicPr>
          <p:nvPr/>
        </p:nvPicPr>
        <p:blipFill>
          <a:blip r:embed="rId3" cstate="print"/>
          <a:srcRect r="72171" b="-13624"/>
          <a:stretch>
            <a:fillRect/>
          </a:stretch>
        </p:blipFill>
        <p:spPr bwMode="auto">
          <a:xfrm>
            <a:off x="9863286" y="246956"/>
            <a:ext cx="664815" cy="1008112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AC1B0C-74BA-3BB4-EA85-5D1C0DE92037}"/>
              </a:ext>
            </a:extLst>
          </p:cNvPr>
          <p:cNvSpPr txBox="1"/>
          <p:nvPr/>
        </p:nvSpPr>
        <p:spPr>
          <a:xfrm>
            <a:off x="1222326" y="393237"/>
            <a:ext cx="14442513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dirty="0">
                <a:solidFill>
                  <a:srgbClr val="FDFDFE"/>
                </a:solidFill>
                <a:latin typeface="Montserrat"/>
                <a:ea typeface="Montserrat Bold"/>
                <a:cs typeface="Montserrat Bold"/>
                <a:sym typeface="Montserrat Bold"/>
              </a:rPr>
              <a:t>RESULTADOS</a:t>
            </a:r>
            <a:endParaRPr lang="en-US" sz="3600" dirty="0">
              <a:solidFill>
                <a:srgbClr val="FDFDFE"/>
              </a:solidFill>
              <a:latin typeface="Montserrat"/>
              <a:ea typeface="Montserrat Bold"/>
              <a:cs typeface="Montserrat Bold"/>
            </a:endParaRPr>
          </a:p>
        </p:txBody>
      </p:sp>
      <p:pic>
        <p:nvPicPr>
          <p:cNvPr id="11" name="Picture 3" descr="C:\Users\rao656402\Desktop\logos 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735494" y="9706022"/>
            <a:ext cx="5760640" cy="4163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776</Words>
  <Application>Microsoft Office PowerPoint</Application>
  <PresentationFormat>Personalizar</PresentationFormat>
  <Paragraphs>55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Arial</vt:lpstr>
      <vt:lpstr>Calibri</vt:lpstr>
      <vt:lpstr>Montserrat</vt:lpstr>
      <vt:lpstr>Montserrat Black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VIII GERES</cp:lastModifiedBy>
  <cp:revision>14</cp:revision>
  <dcterms:created xsi:type="dcterms:W3CDTF">2025-09-29T18:47:39Z</dcterms:created>
  <dcterms:modified xsi:type="dcterms:W3CDTF">2025-11-04T23:47:55Z</dcterms:modified>
</cp:coreProperties>
</file>