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8286413" cy="10287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482" y="3195640"/>
            <a:ext cx="15543451" cy="2205038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2963" y="5829300"/>
            <a:ext cx="12800489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6515300" y="411959"/>
            <a:ext cx="8225712" cy="87772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828641" y="411959"/>
            <a:ext cx="24381884" cy="87772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502" y="6610352"/>
            <a:ext cx="15543451" cy="20431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4502" y="4360070"/>
            <a:ext cx="15543451" cy="225028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28643" y="2400302"/>
            <a:ext cx="16302211" cy="67889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435626" y="2400302"/>
            <a:ext cx="16305385" cy="67889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322" y="2302670"/>
            <a:ext cx="8079675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14322" y="3262313"/>
            <a:ext cx="8079675" cy="5926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289246" y="2302670"/>
            <a:ext cx="8082849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289246" y="3262313"/>
            <a:ext cx="8082849" cy="5926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22" y="409575"/>
            <a:ext cx="6016104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9480" y="409577"/>
            <a:ext cx="10222613" cy="87796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322" y="2152652"/>
            <a:ext cx="6016104" cy="70365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265" y="7200900"/>
            <a:ext cx="10971848" cy="8501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584265" y="919163"/>
            <a:ext cx="10971848" cy="6172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584265" y="8051007"/>
            <a:ext cx="10971848" cy="12072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321" y="2400302"/>
            <a:ext cx="16457772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14321" y="9534527"/>
            <a:ext cx="426683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99A3-F29C-4B2A-9407-130559C812EA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247859" y="9534527"/>
            <a:ext cx="57906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rao656402\Desktop\ppt1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-4763"/>
            <a:ext cx="18294350" cy="102965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230" y="2695228"/>
            <a:ext cx="5692485" cy="2114178"/>
          </a:xfrm>
          <a:prstGeom prst="rect">
            <a:avLst/>
          </a:prstGeom>
          <a:noFill/>
        </p:spPr>
      </p:pic>
      <p:pic>
        <p:nvPicPr>
          <p:cNvPr id="2051" name="Picture 3" descr="C:\Users\rao656402\Desktop\logos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7261" y="8580538"/>
            <a:ext cx="8239041" cy="5954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11956" y="1255068"/>
            <a:ext cx="11647485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pt-BR" sz="5400" b="1" dirty="0">
                <a:solidFill>
                  <a:schemeClr val="bg1"/>
                </a:solidFill>
                <a:latin typeface="Montserrat"/>
              </a:rPr>
              <a:t>PIT STOP DO CTA MORENO: ESTRATÉGIA ITINERANTE DE TESTAGEM E ACONSELHAMENTO PARA INTEGRAÇÃO ENTRE VIGILÂNCIA EM SAÚDE E ATENÇÃO PRIMÁRIA À SAÚDE.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5400" b="1" dirty="0">
              <a:solidFill>
                <a:schemeClr val="bg1"/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2366" y="6732948"/>
            <a:ext cx="15121680" cy="2114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 err="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Autores</a:t>
            </a:r>
            <a:r>
              <a:rPr lang="en-US" sz="3000" dirty="0">
                <a:solidFill>
                  <a:srgbClr val="FDFDFE"/>
                </a:solidFill>
                <a:latin typeface="Montserrat"/>
                <a:sym typeface="Montserrat"/>
              </a:rPr>
              <a:t>: </a:t>
            </a:r>
            <a:r>
              <a:rPr lang="pt-BR" sz="3000" dirty="0">
                <a:solidFill>
                  <a:srgbClr val="FDFDFE"/>
                </a:solidFill>
                <a:latin typeface="Montserrat"/>
              </a:rPr>
              <a:t>Airton Rodrigo Portela Cabral; </a:t>
            </a:r>
          </a:p>
          <a:p>
            <a:pPr>
              <a:lnSpc>
                <a:spcPts val="4200"/>
              </a:lnSpc>
            </a:pPr>
            <a:r>
              <a:rPr lang="pt-BR" sz="3000" dirty="0">
                <a:solidFill>
                  <a:srgbClr val="FDFDFE"/>
                </a:solidFill>
                <a:latin typeface="Montserrat"/>
              </a:rPr>
              <a:t>Mércia Maria Rodrigues Alves; Ramon Nascimento da Silva.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Instituição</a:t>
            </a:r>
            <a:r>
              <a:rPr lang="en-US" sz="3000" b="1" dirty="0">
                <a:solidFill>
                  <a:srgbClr val="FDFDFE"/>
                </a:solidFill>
                <a:latin typeface="Montserrat"/>
                <a:sym typeface="Montserrat"/>
              </a:rPr>
              <a:t>: </a:t>
            </a:r>
            <a:r>
              <a:rPr lang="en-US" sz="3000" dirty="0" err="1">
                <a:solidFill>
                  <a:srgbClr val="FDFDFE"/>
                </a:solidFill>
                <a:latin typeface="Montserrat"/>
                <a:sym typeface="Open Sans"/>
              </a:rPr>
              <a:t>Secretaria</a:t>
            </a:r>
            <a:r>
              <a:rPr lang="en-US" sz="3000" dirty="0">
                <a:solidFill>
                  <a:srgbClr val="FDFDFE"/>
                </a:solidFill>
                <a:latin typeface="Montserrat"/>
                <a:sym typeface="Open Sans"/>
              </a:rPr>
              <a:t> Municipal de Saúde de Moreno, Moreno, Pernambuco.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FDFDFE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7" name="TextBox 3"/>
          <p:cNvSpPr txBox="1"/>
          <p:nvPr/>
        </p:nvSpPr>
        <p:spPr>
          <a:xfrm>
            <a:off x="7950794" y="4019835"/>
            <a:ext cx="9341528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APRENDIZADO E ANÁLISE CRÍTICA</a:t>
            </a:r>
            <a:endParaRPr lang="pt-BR" sz="7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APRENDIZADO E ANÁLISE CRÍTICA</a:t>
            </a:r>
            <a:endParaRPr lang="pt-BR" sz="3600" dirty="0"/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C487AC17-70F4-7E86-4226-918F4C12C2C4}"/>
              </a:ext>
            </a:extLst>
          </p:cNvPr>
          <p:cNvSpPr txBox="1"/>
          <p:nvPr/>
        </p:nvSpPr>
        <p:spPr>
          <a:xfrm>
            <a:off x="750323" y="1999736"/>
            <a:ext cx="16633848" cy="5097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Aprendizado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8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análise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crítica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pt-BR" sz="2800" dirty="0">
                <a:solidFill>
                  <a:srgbClr val="000000"/>
                </a:solidFill>
                <a:latin typeface="Montserrat"/>
              </a:rPr>
              <a:t>	A experiência evidenciou que a descentralização das ações de testagem e aconselhamento foi fundamental para reduzir barreiras de acesso e estigma. A atuação integrada das equipes revelou-se essencial para garantir o cuidado contínuo. Desafios incluíram a necessidade de capacitação permanente e logística adequada para deslocamento das equipes. O envolvimento intersetorial e comunitário mostrou-se um diferencial para o sucesso da iniciativa.</a:t>
            </a:r>
            <a:endParaRPr lang="en-US" sz="2800" dirty="0">
              <a:solidFill>
                <a:srgbClr val="000000"/>
              </a:solidFill>
              <a:latin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43006" y="3847356"/>
            <a:ext cx="10238841" cy="279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CONCLUSÃO E/OU</a:t>
            </a:r>
          </a:p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RECOMENDAÇÕES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14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CONCLUSÃO E/OU </a:t>
            </a:r>
            <a:r>
              <a:rPr lang="en-US" sz="32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RECOMENDAÇÕES</a:t>
            </a:r>
            <a:endParaRPr lang="en-US" sz="32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D6EFEF2B-44AE-DEC9-53A0-A8A4FA0BAE9D}"/>
              </a:ext>
            </a:extLst>
          </p:cNvPr>
          <p:cNvSpPr txBox="1"/>
          <p:nvPr/>
        </p:nvSpPr>
        <p:spPr>
          <a:xfrm>
            <a:off x="750323" y="1999736"/>
            <a:ext cx="16633848" cy="445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Conclusão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e/</a:t>
            </a:r>
            <a:r>
              <a:rPr lang="en-US" sz="28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recomendações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pt-BR" sz="2800" dirty="0">
                <a:solidFill>
                  <a:srgbClr val="000000"/>
                </a:solidFill>
                <a:latin typeface="Montserrat"/>
              </a:rPr>
              <a:t>	O Pit Stop do CTA consolidou-se como prática inovadora e replicável, demonstrando a efetividade das ações itinerantes na ampliação do acesso à prevenção e ao diagnóstico. Recomenda-se a continuidade da estratégia com apoio intersetorial, fortalecimento das parcerias com escolas e empresas e ampliação da educação permanente das equipes, garantindo sustentabilidade e impacto duradouro nas ações de vigilância e atenção básica.</a:t>
            </a:r>
            <a:endParaRPr lang="en-US" sz="2800" dirty="0">
              <a:solidFill>
                <a:srgbClr val="000000"/>
              </a:solidFill>
              <a:latin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43006" y="4449666"/>
            <a:ext cx="10238841" cy="134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AGRADECIMENTOS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AGRADECIMENTOS</a:t>
            </a:r>
            <a:endParaRPr lang="en-US" sz="36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5BCB7D0-09DD-E68B-0878-32D004192D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2" y="1378983"/>
            <a:ext cx="3211863" cy="427891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1B88420-97AE-599E-21C6-3DC2B355DB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427" y="4901609"/>
            <a:ext cx="5616943" cy="421270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663073B-2F0A-D484-FE00-0E95947CFF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47" y="1556897"/>
            <a:ext cx="6705648" cy="309801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E7A7531-075F-17A4-6D36-6E09B772C2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54" y="1399729"/>
            <a:ext cx="3694589" cy="492201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DCCCDF4-E614-0195-B256-574F77408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01"/>
          <a:stretch>
            <a:fillRect/>
          </a:stretch>
        </p:blipFill>
        <p:spPr>
          <a:xfrm>
            <a:off x="3865626" y="1553255"/>
            <a:ext cx="3117147" cy="382548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6C862C4A-5FF7-1A61-44D2-0621E8220D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4" y="5712342"/>
            <a:ext cx="2939751" cy="391640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804787C8-57E6-4A47-51C8-932B06AD40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22000"/>
          <a:stretch>
            <a:fillRect/>
          </a:stretch>
        </p:blipFill>
        <p:spPr>
          <a:xfrm>
            <a:off x="3728121" y="5490316"/>
            <a:ext cx="3287749" cy="360040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A1EDFD3B-0EE9-EBD3-4A7D-9900FE7489C8}"/>
              </a:ext>
            </a:extLst>
          </p:cNvPr>
          <p:cNvSpPr txBox="1"/>
          <p:nvPr/>
        </p:nvSpPr>
        <p:spPr>
          <a:xfrm>
            <a:off x="7397808" y="6583660"/>
            <a:ext cx="4722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0000"/>
                </a:solidFill>
                <a:latin typeface="Montserrat"/>
              </a:rPr>
              <a:t>OBRIGADO!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8390540B-5728-240C-88D5-9F0205C43C7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7073" t="42447" r="53356" b="14042"/>
          <a:stretch>
            <a:fillRect/>
          </a:stretch>
        </p:blipFill>
        <p:spPr>
          <a:xfrm>
            <a:off x="8092836" y="7735788"/>
            <a:ext cx="2943066" cy="18194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870" y="2335188"/>
            <a:ext cx="5692485" cy="2114178"/>
          </a:xfrm>
          <a:prstGeom prst="rect">
            <a:avLst/>
          </a:prstGeom>
          <a:noFill/>
        </p:spPr>
      </p:pic>
      <p:sp>
        <p:nvSpPr>
          <p:cNvPr id="9" name="TextBox 6"/>
          <p:cNvSpPr txBox="1"/>
          <p:nvPr/>
        </p:nvSpPr>
        <p:spPr>
          <a:xfrm>
            <a:off x="6222008" y="4775182"/>
            <a:ext cx="6665614" cy="131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OBRIGAD@!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322861" y="6439644"/>
            <a:ext cx="9140825" cy="1674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4246"/>
              </a:lnSpc>
            </a:pPr>
            <a:r>
              <a:rPr lang="en-US" sz="3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Nome </a:t>
            </a:r>
            <a:r>
              <a:rPr lang="en-US" sz="32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completo</a:t>
            </a:r>
            <a:endParaRPr lang="en-US" sz="3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4246"/>
              </a:lnSpc>
            </a:pPr>
            <a:r>
              <a:rPr lang="en-US" sz="32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Instituição</a:t>
            </a:r>
            <a:r>
              <a:rPr lang="en-US" sz="3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2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origem</a:t>
            </a:r>
            <a:endParaRPr lang="en-US" sz="3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4246"/>
              </a:lnSpc>
            </a:pPr>
            <a:r>
              <a:rPr lang="en-US" sz="3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e-mail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4583F9-39F0-D49E-268E-79231120AE7A}"/>
              </a:ext>
            </a:extLst>
          </p:cNvPr>
          <p:cNvSpPr txBox="1"/>
          <p:nvPr/>
        </p:nvSpPr>
        <p:spPr>
          <a:xfrm>
            <a:off x="5334000" y="2780718"/>
            <a:ext cx="1150269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7200" dirty="0">
                <a:solidFill>
                  <a:srgbClr val="FDFDFE"/>
                </a:solidFill>
                <a:latin typeface="Montserrat"/>
                <a:sym typeface="Montserrat"/>
              </a:rPr>
              <a:t>PERÍODO DE REALIZAÇÃO/</a:t>
            </a:r>
          </a:p>
          <a:p>
            <a:pPr algn="r"/>
            <a:r>
              <a:rPr lang="en-US" sz="7200" dirty="0">
                <a:solidFill>
                  <a:srgbClr val="FDFDFE"/>
                </a:solidFill>
                <a:latin typeface="Montserrat"/>
                <a:sym typeface="Montserrat"/>
              </a:rPr>
              <a:t>OBJETO DA EXPERIÊNCIA</a:t>
            </a:r>
            <a:endParaRPr lang="en-US" sz="7200" dirty="0">
              <a:solidFill>
                <a:srgbClr val="FDFDFE"/>
              </a:solidFill>
              <a:latin typeface="Montserrat"/>
            </a:endParaRPr>
          </a:p>
        </p:txBody>
      </p:sp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2286" y="2369074"/>
            <a:ext cx="16633848" cy="6390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Período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8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realização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pt-BR" sz="2800" dirty="0">
                <a:solidFill>
                  <a:srgbClr val="000000"/>
                </a:solidFill>
                <a:latin typeface="Montserrat"/>
              </a:rPr>
              <a:t>	Maio de 2025 a setembro de 2025.</a:t>
            </a:r>
            <a:endParaRPr lang="en-US" sz="2800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000000"/>
                </a:solidFill>
                <a:latin typeface="Montserrat"/>
                <a:sym typeface="Montserrat"/>
              </a:rPr>
              <a:t>Objeto</a:t>
            </a:r>
            <a:r>
              <a:rPr lang="en-US" sz="2800" b="1" dirty="0">
                <a:solidFill>
                  <a:srgbClr val="000000"/>
                </a:solidFill>
                <a:latin typeface="Montserrat"/>
                <a:sym typeface="Montserrat"/>
              </a:rPr>
              <a:t> da </a:t>
            </a:r>
            <a:r>
              <a:rPr lang="en-US" sz="2800" b="1" dirty="0" err="1">
                <a:solidFill>
                  <a:srgbClr val="000000"/>
                </a:solidFill>
                <a:latin typeface="Montserrat"/>
                <a:sym typeface="Montserrat"/>
              </a:rPr>
              <a:t>Experiência</a:t>
            </a:r>
            <a:r>
              <a:rPr lang="en-US" sz="2800" b="1" dirty="0">
                <a:solidFill>
                  <a:srgbClr val="000000"/>
                </a:solidFill>
                <a:latin typeface="Montserrat"/>
                <a:sym typeface="Montserrat"/>
              </a:rPr>
              <a:t>: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pt-BR" sz="2800" dirty="0">
                <a:solidFill>
                  <a:srgbClr val="000000"/>
                </a:solidFill>
                <a:latin typeface="Montserrat"/>
              </a:rPr>
              <a:t>	Realizar ações itinerantes do CTA em </a:t>
            </a:r>
            <a:r>
              <a:rPr lang="pt-BR" sz="2800" dirty="0" err="1">
                <a:solidFill>
                  <a:srgbClr val="000000"/>
                </a:solidFill>
                <a:latin typeface="Montserrat"/>
              </a:rPr>
              <a:t>ISTs</a:t>
            </a:r>
            <a:r>
              <a:rPr lang="pt-BR" sz="2800" dirty="0">
                <a:solidFill>
                  <a:srgbClr val="000000"/>
                </a:solidFill>
                <a:latin typeface="Montserrat"/>
              </a:rPr>
              <a:t>, HIV, sífilis e hepatites virais articulando Vigilância e Atenção Primária a Saúde no município de Moreno–PE.</a:t>
            </a:r>
            <a:endParaRPr lang="en-US" sz="2800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3256DF5-919D-61B3-FC08-122E448B736C}"/>
              </a:ext>
            </a:extLst>
          </p:cNvPr>
          <p:cNvSpPr txBox="1"/>
          <p:nvPr/>
        </p:nvSpPr>
        <p:spPr>
          <a:xfrm>
            <a:off x="1222327" y="111711"/>
            <a:ext cx="705678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FDFDFE"/>
                </a:solidFill>
                <a:latin typeface="Montserrat"/>
                <a:sym typeface="Montserrat"/>
              </a:rPr>
              <a:t>PERÍODO DE REALIZAÇÃO/</a:t>
            </a:r>
          </a:p>
          <a:p>
            <a:r>
              <a:rPr lang="en-US" sz="3600" dirty="0">
                <a:solidFill>
                  <a:srgbClr val="FDFDFE"/>
                </a:solidFill>
                <a:latin typeface="Montserrat"/>
                <a:sym typeface="Montserrat"/>
              </a:rPr>
              <a:t>OBJETO DA EXPERIÊNCIA</a:t>
            </a:r>
            <a:endParaRPr lang="en-US" sz="3600" dirty="0">
              <a:solidFill>
                <a:srgbClr val="FDFDFE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9400" y="4549656"/>
            <a:ext cx="6202174" cy="1341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269"/>
              </a:lnSpc>
              <a:spcBef>
                <a:spcPct val="0"/>
              </a:spcBef>
            </a:pPr>
            <a:r>
              <a:rPr lang="en-US" sz="8049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</a:p>
        </p:txBody>
      </p:sp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OBJETIVOS</a:t>
            </a:r>
            <a:endParaRPr lang="en-US" sz="36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0D4D5D41-8339-7793-23A2-2B52806A8093}"/>
              </a:ext>
            </a:extLst>
          </p:cNvPr>
          <p:cNvSpPr txBox="1"/>
          <p:nvPr/>
        </p:nvSpPr>
        <p:spPr>
          <a:xfrm>
            <a:off x="862286" y="2369074"/>
            <a:ext cx="16633848" cy="5097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pt-BR" sz="2800" dirty="0">
                <a:solidFill>
                  <a:srgbClr val="000000"/>
                </a:solidFill>
                <a:latin typeface="Montserrat"/>
              </a:rPr>
              <a:t>	Promover a ampliação do acesso à testagem rápida e ao aconselhamento em </a:t>
            </a:r>
            <a:r>
              <a:rPr lang="pt-BR" sz="2800" dirty="0" err="1">
                <a:solidFill>
                  <a:srgbClr val="000000"/>
                </a:solidFill>
                <a:latin typeface="Montserrat"/>
              </a:rPr>
              <a:t>ISTs</a:t>
            </a:r>
            <a:r>
              <a:rPr lang="pt-BR" sz="2800" dirty="0">
                <a:solidFill>
                  <a:srgbClr val="000000"/>
                </a:solidFill>
                <a:latin typeface="Montserrat"/>
              </a:rPr>
              <a:t>, HIV, sífilis e hepatites virais, fortalecendo a integração entre a Vigilância em Saúde e a Atenção Primária, estimulando práticas de prevenção, diagnóstico precoce e cuidado integral no município de Moreno–PE.</a:t>
            </a:r>
            <a:endParaRPr lang="en-US" sz="2800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6" name="TextBox 3"/>
          <p:cNvSpPr txBox="1"/>
          <p:nvPr/>
        </p:nvSpPr>
        <p:spPr>
          <a:xfrm>
            <a:off x="7696200" y="3919364"/>
            <a:ext cx="9694229" cy="2790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1D76F9B6-E85C-B7F8-D3E9-04D577ABBB49}"/>
              </a:ext>
            </a:extLst>
          </p:cNvPr>
          <p:cNvSpPr txBox="1"/>
          <p:nvPr/>
        </p:nvSpPr>
        <p:spPr>
          <a:xfrm>
            <a:off x="1150318" y="-258013"/>
            <a:ext cx="14442513" cy="120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69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284FC0C-B54D-17B1-AF61-CAD600E590A4}"/>
              </a:ext>
            </a:extLst>
          </p:cNvPr>
          <p:cNvSpPr txBox="1"/>
          <p:nvPr/>
        </p:nvSpPr>
        <p:spPr>
          <a:xfrm>
            <a:off x="750323" y="1999736"/>
            <a:ext cx="16633848" cy="6390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Descrição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28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experiência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pt-BR" sz="2800" dirty="0">
                <a:solidFill>
                  <a:srgbClr val="000000"/>
                </a:solidFill>
                <a:latin typeface="Montserrat"/>
              </a:rPr>
              <a:t>	O Pit Stop do CTA surgiu como ação estratégica da DVS para descentralizar o acesso aos serviços de testagem e aconselhamento. As atividades foram realizadas em espaços públicos, escolas, empresas e órgãos municipais. As equipes multiprofissionais ofereceram testagem rápida para HIV, sífilis e hepatites virais, aconselhamento pré e pós-teste, distribuição de preservativos e acesso à profilaxia. A iniciativa aproximou o CTA da população, fortalecendo vínculos e ampliando a cobertura preventiva.</a:t>
            </a:r>
            <a:endParaRPr lang="en-US" sz="2800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1198" y="4549656"/>
            <a:ext cx="7570376" cy="1314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</a:p>
        </p:txBody>
      </p:sp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RESULTADOS</a:t>
            </a:r>
            <a:endParaRPr lang="en-US" sz="36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159B6F32-73FE-990F-DE3B-D8C415F6703F}"/>
              </a:ext>
            </a:extLst>
          </p:cNvPr>
          <p:cNvSpPr txBox="1"/>
          <p:nvPr/>
        </p:nvSpPr>
        <p:spPr>
          <a:xfrm>
            <a:off x="646262" y="1687991"/>
            <a:ext cx="16633848" cy="445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lvl="0" algn="just">
              <a:spcBef>
                <a:spcPct val="0"/>
              </a:spcBef>
            </a:pPr>
            <a:r>
              <a:rPr lang="pt-BR" sz="2800" dirty="0">
                <a:solidFill>
                  <a:srgbClr val="000000"/>
                </a:solidFill>
                <a:latin typeface="Montserrat"/>
              </a:rPr>
              <a:t>	A estratégia Pit Stop do CTA ampliou significativamente o número de testes realizados no município, passando de 207 em 2024 para 612 em 2025 resultando num aumento de 196%. Ocorreram aumento no diagnóstico precoce e na vinculação imediata dos casos positivos ao tratamento especializado. Observou-se maior adesão da população às ações preventivas e aumento da procura espontânea pelo CTA. Fortalecimento da articulação entre Vigilância e Atenção Primária e melhoria na resposta local às </a:t>
            </a:r>
            <a:r>
              <a:rPr lang="pt-BR" sz="2800" dirty="0" err="1">
                <a:solidFill>
                  <a:srgbClr val="000000"/>
                </a:solidFill>
                <a:latin typeface="Montserrat"/>
              </a:rPr>
              <a:t>ISTs</a:t>
            </a:r>
            <a:r>
              <a:rPr lang="pt-BR" sz="2800" dirty="0">
                <a:solidFill>
                  <a:srgbClr val="000000"/>
                </a:solidFill>
                <a:latin typeface="Montserrat"/>
              </a:rPr>
              <a:t>.</a:t>
            </a:r>
            <a:endParaRPr lang="en-US" sz="2800" dirty="0">
              <a:solidFill>
                <a:srgbClr val="000000"/>
              </a:solidFill>
              <a:latin typeface="Montserrat"/>
              <a:sym typeface="Montserrat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Montserrat"/>
                <a:sym typeface="Montserrat"/>
              </a:rPr>
              <a:t>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ADE6B9E-BE53-6138-3129-0AFBB780DD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862" y="5391377"/>
            <a:ext cx="3052912" cy="42785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675</Words>
  <Application>Microsoft Office PowerPoint</Application>
  <PresentationFormat>Personalizar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Montserrat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Andrea</cp:lastModifiedBy>
  <cp:revision>16</cp:revision>
  <dcterms:created xsi:type="dcterms:W3CDTF">2025-09-29T18:47:39Z</dcterms:created>
  <dcterms:modified xsi:type="dcterms:W3CDTF">2025-11-03T18:47:26Z</dcterms:modified>
</cp:coreProperties>
</file>