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0" r:id="rId4"/>
    <p:sldId id="273" r:id="rId5"/>
    <p:sldId id="259" r:id="rId6"/>
    <p:sldId id="262" r:id="rId7"/>
    <p:sldId id="261" r:id="rId8"/>
    <p:sldId id="263" r:id="rId9"/>
    <p:sldId id="274" r:id="rId10"/>
    <p:sldId id="264" r:id="rId11"/>
    <p:sldId id="275" r:id="rId12"/>
    <p:sldId id="277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6" r:id="rId21"/>
    <p:sldId id="272" r:id="rId22"/>
  </p:sldIdLst>
  <p:sldSz cx="18286413" cy="10287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1" autoAdjust="0"/>
    <p:restoredTop sz="94674"/>
  </p:normalViewPr>
  <p:slideViewPr>
    <p:cSldViewPr>
      <p:cViewPr varScale="1">
        <p:scale>
          <a:sx n="46" d="100"/>
          <a:sy n="46" d="100"/>
        </p:scale>
        <p:origin x="660" y="84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5BBA97-511D-449B-9A18-941461F9F340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7C42A-4A88-45B4-8EB3-2AD23AEAE5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164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7C42A-4A88-45B4-8EB3-2AD23AEAE54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05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7C42A-4A88-45B4-8EB3-2AD23AEAE54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245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7C42A-4A88-45B4-8EB3-2AD23AEAE54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365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7C42A-4A88-45B4-8EB3-2AD23AEAE547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780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7C42A-4A88-45B4-8EB3-2AD23AEAE547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6479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t>17/11/2025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270" y="1222348"/>
            <a:ext cx="5692485" cy="2114178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2316" y="9391972"/>
            <a:ext cx="8239041" cy="595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52437" y="4392157"/>
            <a:ext cx="1652405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COMUNICAÇÃO INTERINSTITUCIONAL: ESTRATÉGIA PARA A OTIMIZAÇÃO DO APROVEITAMENTO DE OFERTAS EM UMA UNIDADE PERNAMBUCANA DE ATENÇÃO ESPECIALIZADA (UPAE)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18" y="7576809"/>
            <a:ext cx="8264159" cy="2975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/>
            <a:r>
              <a:rPr lang="en-US" sz="1600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Autores</a:t>
            </a:r>
            <a:r>
              <a:rPr lang="en-US" sz="16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</a:p>
          <a:p>
            <a:pPr algn="just" fontAlgn="base"/>
            <a:r>
              <a:rPr lang="pt-BR" sz="1600" dirty="0">
                <a:solidFill>
                  <a:schemeClr val="bg1"/>
                </a:solidFill>
              </a:rPr>
              <a:t>Isabel Helena de Souza Leal Costa;</a:t>
            </a:r>
          </a:p>
          <a:p>
            <a:pPr algn="just" fontAlgn="base"/>
            <a:r>
              <a:rPr lang="pt-BR" sz="1600" dirty="0">
                <a:solidFill>
                  <a:schemeClr val="bg1"/>
                </a:solidFill>
              </a:rPr>
              <a:t>Cinthya </a:t>
            </a:r>
            <a:r>
              <a:rPr lang="pt-BR" sz="1600" dirty="0" err="1">
                <a:solidFill>
                  <a:schemeClr val="bg1"/>
                </a:solidFill>
              </a:rPr>
              <a:t>Laryssa</a:t>
            </a:r>
            <a:r>
              <a:rPr lang="pt-BR" sz="1600" dirty="0">
                <a:solidFill>
                  <a:schemeClr val="bg1"/>
                </a:solidFill>
              </a:rPr>
              <a:t> da Silva; </a:t>
            </a:r>
          </a:p>
          <a:p>
            <a:pPr algn="just" fontAlgn="base"/>
            <a:r>
              <a:rPr lang="pt-BR" sz="1600" dirty="0" err="1">
                <a:solidFill>
                  <a:schemeClr val="bg1"/>
                </a:solidFill>
              </a:rPr>
              <a:t>Luanna</a:t>
            </a:r>
            <a:r>
              <a:rPr lang="pt-BR" sz="1600" dirty="0">
                <a:solidFill>
                  <a:schemeClr val="bg1"/>
                </a:solidFill>
              </a:rPr>
              <a:t> </a:t>
            </a:r>
            <a:r>
              <a:rPr lang="pt-BR" sz="1600" dirty="0" err="1">
                <a:solidFill>
                  <a:schemeClr val="bg1"/>
                </a:solidFill>
              </a:rPr>
              <a:t>Gressa</a:t>
            </a:r>
            <a:r>
              <a:rPr lang="pt-BR" sz="1600" dirty="0">
                <a:solidFill>
                  <a:schemeClr val="bg1"/>
                </a:solidFill>
              </a:rPr>
              <a:t> Soares de Melo; </a:t>
            </a:r>
          </a:p>
          <a:p>
            <a:pPr algn="just" fontAlgn="base"/>
            <a:r>
              <a:rPr lang="pt-BR" sz="1600" dirty="0">
                <a:solidFill>
                  <a:schemeClr val="bg1"/>
                </a:solidFill>
              </a:rPr>
              <a:t>Paula </a:t>
            </a:r>
            <a:r>
              <a:rPr lang="pt-BR" sz="1600" dirty="0" err="1">
                <a:solidFill>
                  <a:schemeClr val="bg1"/>
                </a:solidFill>
              </a:rPr>
              <a:t>Moniele</a:t>
            </a:r>
            <a:r>
              <a:rPr lang="pt-BR" sz="1600" dirty="0">
                <a:solidFill>
                  <a:schemeClr val="bg1"/>
                </a:solidFill>
              </a:rPr>
              <a:t> Marins Gondim; </a:t>
            </a:r>
          </a:p>
          <a:p>
            <a:pPr algn="just" fontAlgn="base"/>
            <a:r>
              <a:rPr lang="pt-BR" sz="1600" dirty="0">
                <a:solidFill>
                  <a:schemeClr val="bg1"/>
                </a:solidFill>
              </a:rPr>
              <a:t>Elizangela </a:t>
            </a:r>
            <a:r>
              <a:rPr lang="pt-BR" sz="1600" dirty="0" err="1">
                <a:solidFill>
                  <a:schemeClr val="bg1"/>
                </a:solidFill>
              </a:rPr>
              <a:t>Araujo</a:t>
            </a:r>
            <a:r>
              <a:rPr lang="pt-BR" sz="1600" dirty="0">
                <a:solidFill>
                  <a:schemeClr val="bg1"/>
                </a:solidFill>
              </a:rPr>
              <a:t> de Melo Pereira Silva; </a:t>
            </a:r>
          </a:p>
          <a:p>
            <a:pPr algn="just" fontAlgn="base"/>
            <a:r>
              <a:rPr lang="pt-BR" sz="1600" dirty="0" err="1">
                <a:solidFill>
                  <a:schemeClr val="bg1"/>
                </a:solidFill>
              </a:rPr>
              <a:t>Edilma</a:t>
            </a:r>
            <a:r>
              <a:rPr lang="pt-BR" sz="1600" dirty="0">
                <a:solidFill>
                  <a:schemeClr val="bg1"/>
                </a:solidFill>
              </a:rPr>
              <a:t> Maria dos Santos; </a:t>
            </a:r>
          </a:p>
          <a:p>
            <a:pPr algn="just" fontAlgn="base"/>
            <a:r>
              <a:rPr lang="pt-BR" sz="1600" dirty="0">
                <a:solidFill>
                  <a:schemeClr val="bg1"/>
                </a:solidFill>
              </a:rPr>
              <a:t>Maisa Lais Nascimento Silva.</a:t>
            </a:r>
            <a:endParaRPr lang="en-US" sz="16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1600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Instituição</a:t>
            </a:r>
            <a:r>
              <a:rPr lang="en-US" sz="16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6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II </a:t>
            </a:r>
            <a:r>
              <a:rPr lang="en-US" sz="1600" dirty="0" err="1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16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1600" dirty="0" err="1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16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- </a:t>
            </a:r>
            <a:r>
              <a:rPr lang="en-US" sz="1600" dirty="0" err="1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Limoeiro</a:t>
            </a:r>
            <a:r>
              <a:rPr lang="en-US" sz="16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  <a:endParaRPr lang="en-US" sz="200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39150" y="4280795"/>
            <a:ext cx="7570376" cy="1340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69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0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131332" y="129177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7557" y="1591562"/>
            <a:ext cx="17129951" cy="32049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Melhoria exponencial no aproveitamento da oferta da Unidade;</a:t>
            </a:r>
          </a:p>
          <a:p>
            <a:pPr lvl="0" algn="just">
              <a:lnSpc>
                <a:spcPts val="3600"/>
              </a:lnSpc>
              <a:spcBef>
                <a:spcPct val="0"/>
              </a:spcBef>
            </a:pPr>
            <a:endParaRPr lang="pt-BR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Redução na média de perda primária na unidade de </a:t>
            </a:r>
            <a:r>
              <a:rPr lang="pt-BR" sz="2800" b="1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35,7%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(maior ponto atingido) para </a:t>
            </a:r>
            <a:r>
              <a:rPr lang="pt-BR" sz="2800" b="1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4%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 competência atual </a:t>
            </a:r>
            <a:r>
              <a:rPr lang="pt-BR" sz="2800" b="1" dirty="0">
                <a:solidFill>
                  <a:schemeClr val="accent3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(– 31,7p.p.)</a:t>
            </a:r>
            <a:r>
              <a:rPr lang="pt-BR" sz="2800" dirty="0">
                <a:solidFill>
                  <a:schemeClr val="accent3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Alcance do </a:t>
            </a: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melhor cenário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aproveitamento ao longo dos 03 anos, desde a implantação do dispositivo na Região. </a:t>
            </a:r>
            <a:endParaRPr lang="pt-BR" sz="2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b="1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" t="14901" r="2772" b="46188"/>
          <a:stretch/>
        </p:blipFill>
        <p:spPr>
          <a:xfrm>
            <a:off x="1557208" y="5304264"/>
            <a:ext cx="16280292" cy="3772742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006302" y="9077006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Painel de monitoramento mensal da UPAE Carpina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4CA9B105-B93E-4E62-BE2A-800448A1D9C6}"/>
              </a:ext>
            </a:extLst>
          </p:cNvPr>
          <p:cNvSpPr/>
          <p:nvPr/>
        </p:nvSpPr>
        <p:spPr>
          <a:xfrm>
            <a:off x="9274539" y="6005218"/>
            <a:ext cx="1617902" cy="583050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40104D0-76E5-48C5-A12D-BEAD2C133421}"/>
              </a:ext>
            </a:extLst>
          </p:cNvPr>
          <p:cNvSpPr/>
          <p:nvPr/>
        </p:nvSpPr>
        <p:spPr>
          <a:xfrm>
            <a:off x="16048260" y="7158105"/>
            <a:ext cx="1354411" cy="648072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96249ED4-8E31-4AF9-A067-E65367A55C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151"/>
          <a:stretch/>
        </p:blipFill>
        <p:spPr>
          <a:xfrm>
            <a:off x="393007" y="4986731"/>
            <a:ext cx="6936872" cy="3635019"/>
          </a:xfrm>
          <a:prstGeom prst="rect">
            <a:avLst/>
          </a:prstGeom>
        </p:spPr>
      </p:pic>
      <p:sp>
        <p:nvSpPr>
          <p:cNvPr id="12" name="Seta: para a Esquerda 11">
            <a:extLst>
              <a:ext uri="{FF2B5EF4-FFF2-40B4-BE49-F238E27FC236}">
                <a16:creationId xmlns:a16="http://schemas.microsoft.com/office/drawing/2014/main" id="{5C3539BD-08D4-472C-B1FF-4DBCE8B63CE9}"/>
              </a:ext>
            </a:extLst>
          </p:cNvPr>
          <p:cNvSpPr/>
          <p:nvPr/>
        </p:nvSpPr>
        <p:spPr>
          <a:xfrm>
            <a:off x="7044587" y="6016199"/>
            <a:ext cx="2175848" cy="280544"/>
          </a:xfrm>
          <a:prstGeom prst="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4" name="Tabela 14">
            <a:extLst>
              <a:ext uri="{FF2B5EF4-FFF2-40B4-BE49-F238E27FC236}">
                <a16:creationId xmlns:a16="http://schemas.microsoft.com/office/drawing/2014/main" id="{076C2134-F13C-431B-A1DF-56ADD45AA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053345"/>
              </p:ext>
            </p:extLst>
          </p:nvPr>
        </p:nvGraphicFramePr>
        <p:xfrm>
          <a:off x="2887869" y="5454057"/>
          <a:ext cx="3944517" cy="11023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14839">
                  <a:extLst>
                    <a:ext uri="{9D8B030D-6E8A-4147-A177-3AD203B41FA5}">
                      <a16:colId xmlns:a16="http://schemas.microsoft.com/office/drawing/2014/main" val="1798681025"/>
                    </a:ext>
                  </a:extLst>
                </a:gridCol>
                <a:gridCol w="1314839">
                  <a:extLst>
                    <a:ext uri="{9D8B030D-6E8A-4147-A177-3AD203B41FA5}">
                      <a16:colId xmlns:a16="http://schemas.microsoft.com/office/drawing/2014/main" val="1348800348"/>
                    </a:ext>
                  </a:extLst>
                </a:gridCol>
                <a:gridCol w="1314839">
                  <a:extLst>
                    <a:ext uri="{9D8B030D-6E8A-4147-A177-3AD203B41FA5}">
                      <a16:colId xmlns:a16="http://schemas.microsoft.com/office/drawing/2014/main" val="2899715503"/>
                    </a:ext>
                  </a:extLst>
                </a:gridCol>
              </a:tblGrid>
              <a:tr h="608273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OFERTADO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AGENDADO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PERDA PRIMÁRIA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467963"/>
                  </a:ext>
                </a:extLst>
              </a:tr>
              <a:tr h="462241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1.590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1.022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568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161571"/>
                  </a:ext>
                </a:extLst>
              </a:tr>
            </a:tbl>
          </a:graphicData>
        </a:graphic>
      </p:graphicFrame>
      <p:graphicFrame>
        <p:nvGraphicFramePr>
          <p:cNvPr id="19" name="Tabela 14">
            <a:extLst>
              <a:ext uri="{FF2B5EF4-FFF2-40B4-BE49-F238E27FC236}">
                <a16:creationId xmlns:a16="http://schemas.microsoft.com/office/drawing/2014/main" id="{0916AD7F-B92D-47D3-8822-777743892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457686"/>
              </p:ext>
            </p:extLst>
          </p:nvPr>
        </p:nvGraphicFramePr>
        <p:xfrm>
          <a:off x="13872991" y="5430748"/>
          <a:ext cx="3944517" cy="110232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14839">
                  <a:extLst>
                    <a:ext uri="{9D8B030D-6E8A-4147-A177-3AD203B41FA5}">
                      <a16:colId xmlns:a16="http://schemas.microsoft.com/office/drawing/2014/main" val="1798681025"/>
                    </a:ext>
                  </a:extLst>
                </a:gridCol>
                <a:gridCol w="1314839">
                  <a:extLst>
                    <a:ext uri="{9D8B030D-6E8A-4147-A177-3AD203B41FA5}">
                      <a16:colId xmlns:a16="http://schemas.microsoft.com/office/drawing/2014/main" val="1348800348"/>
                    </a:ext>
                  </a:extLst>
                </a:gridCol>
                <a:gridCol w="1314839">
                  <a:extLst>
                    <a:ext uri="{9D8B030D-6E8A-4147-A177-3AD203B41FA5}">
                      <a16:colId xmlns:a16="http://schemas.microsoft.com/office/drawing/2014/main" val="2899715503"/>
                    </a:ext>
                  </a:extLst>
                </a:gridCol>
              </a:tblGrid>
              <a:tr h="608273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OFERTADO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AGENDADO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PERDA PRIMÁRIA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467963"/>
                  </a:ext>
                </a:extLst>
              </a:tr>
              <a:tr h="462241"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2.450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2.352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161571"/>
                  </a:ext>
                </a:extLst>
              </a:tr>
            </a:tbl>
          </a:graphicData>
        </a:graphic>
      </p:graphicFrame>
      <p:sp>
        <p:nvSpPr>
          <p:cNvPr id="17" name="Seta: para Cima 16">
            <a:extLst>
              <a:ext uri="{FF2B5EF4-FFF2-40B4-BE49-F238E27FC236}">
                <a16:creationId xmlns:a16="http://schemas.microsoft.com/office/drawing/2014/main" id="{65983D9C-A66D-45F5-B291-7E301A73F43C}"/>
              </a:ext>
            </a:extLst>
          </p:cNvPr>
          <p:cNvSpPr/>
          <p:nvPr/>
        </p:nvSpPr>
        <p:spPr>
          <a:xfrm>
            <a:off x="16488022" y="6613491"/>
            <a:ext cx="237444" cy="482904"/>
          </a:xfrm>
          <a:prstGeom prst="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strela: 5 Pontas 19">
            <a:extLst>
              <a:ext uri="{FF2B5EF4-FFF2-40B4-BE49-F238E27FC236}">
                <a16:creationId xmlns:a16="http://schemas.microsoft.com/office/drawing/2014/main" id="{C6C438E1-E98F-4EAD-97E5-B2C4901FFB37}"/>
              </a:ext>
            </a:extLst>
          </p:cNvPr>
          <p:cNvSpPr/>
          <p:nvPr/>
        </p:nvSpPr>
        <p:spPr>
          <a:xfrm>
            <a:off x="13852999" y="5981908"/>
            <a:ext cx="300559" cy="239648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E3E1F98-F577-478A-8DAA-BFBC069FC5CE}"/>
              </a:ext>
            </a:extLst>
          </p:cNvPr>
          <p:cNvSpPr txBox="1"/>
          <p:nvPr/>
        </p:nvSpPr>
        <p:spPr>
          <a:xfrm>
            <a:off x="11019489" y="8911102"/>
            <a:ext cx="7192649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/>
              <a:t>+1.330 usuários diretamente beneficiados</a:t>
            </a:r>
          </a:p>
        </p:txBody>
      </p:sp>
    </p:spTree>
    <p:extLst>
      <p:ext uri="{BB962C8B-B14F-4D97-AF65-F5344CB8AC3E}">
        <p14:creationId xmlns:p14="http://schemas.microsoft.com/office/powerpoint/2010/main" val="60504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2" grpId="0" animBg="1"/>
      <p:bldP spid="17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b="1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5122" name="Picture 2" descr="ilustrações, clipart, desenhos animados e ícones de multidão multicultural de pessoas. grupo de homens e mulheres diferentes. peole jovem, adulto e mais velho. povos europeus, asiáticos, africanos e árabes. rostos vazios. ilustração vetorial. - multidão">
            <a:extLst>
              <a:ext uri="{FF2B5EF4-FFF2-40B4-BE49-F238E27FC236}">
                <a16:creationId xmlns:a16="http://schemas.microsoft.com/office/drawing/2014/main" id="{1A10A223-E61F-440B-B80A-25C1F9836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353" y="1368613"/>
            <a:ext cx="12816705" cy="825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1CCD8B3C-6792-41ED-B71B-2BC3D8F6B3C3}"/>
              </a:ext>
            </a:extLst>
          </p:cNvPr>
          <p:cNvSpPr txBox="1"/>
          <p:nvPr/>
        </p:nvSpPr>
        <p:spPr>
          <a:xfrm>
            <a:off x="3221416" y="3647591"/>
            <a:ext cx="117785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+ ACESSO</a:t>
            </a:r>
          </a:p>
          <a:p>
            <a:pPr algn="ctr"/>
            <a:r>
              <a:rPr lang="pt-BR" sz="13800" b="1" dirty="0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</a:t>
            </a:r>
            <a:r>
              <a:rPr lang="pt-BR" sz="9600" b="1" dirty="0">
                <a:ln w="1016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DOR E SOFRIMENTO</a:t>
            </a:r>
          </a:p>
        </p:txBody>
      </p:sp>
    </p:spTree>
    <p:extLst>
      <p:ext uri="{BB962C8B-B14F-4D97-AF65-F5344CB8AC3E}">
        <p14:creationId xmlns:p14="http://schemas.microsoft.com/office/powerpoint/2010/main" val="2550846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054" y="24695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255068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4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4" name="Retângulo de cantos arredondados 13"/>
          <p:cNvSpPr/>
          <p:nvPr/>
        </p:nvSpPr>
        <p:spPr>
          <a:xfrm>
            <a:off x="194656" y="1420805"/>
            <a:ext cx="11989332" cy="87015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3600"/>
              </a:lnSpc>
              <a:spcBef>
                <a:spcPct val="0"/>
              </a:spcBef>
            </a:pPr>
            <a:r>
              <a:rPr lang="pt-BR" sz="3200" b="1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r>
              <a:rPr lang="pt-BR" sz="3600" b="1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Ganhos Gerais: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  <a:endParaRPr lang="pt-BR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Implementação do Transporte Sanitário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gerando maior adesão pelos municípios e pacientes à oferta do dispositivo sediado fora da microrregião;</a:t>
            </a:r>
          </a:p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Promoção de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integração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fortalecimento da comunicação 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entre as equipes da GERES, UPAE e municípios;</a:t>
            </a:r>
          </a:p>
          <a:p>
            <a:pPr lvl="0" algn="just">
              <a:lnSpc>
                <a:spcPts val="3600"/>
              </a:lnSpc>
              <a:spcBef>
                <a:spcPct val="0"/>
              </a:spcBef>
            </a:pPr>
            <a:endParaRPr lang="pt-BR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Maior aproveitamento 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 capacidade instalada do serviço; </a:t>
            </a:r>
          </a:p>
          <a:p>
            <a:pPr lvl="0" algn="just">
              <a:lnSpc>
                <a:spcPts val="3600"/>
              </a:lnSpc>
              <a:spcBef>
                <a:spcPct val="0"/>
              </a:spcBef>
            </a:pPr>
            <a:endParaRPr lang="pt-BR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tx1"/>
                </a:solidFill>
                <a:latin typeface="Montserrat" panose="00000500000000000000" pitchFamily="2" charset="0"/>
              </a:rPr>
              <a:t>Redução do desperdício </a:t>
            </a:r>
            <a:r>
              <a:rPr lang="pt-BR" sz="3200" dirty="0">
                <a:solidFill>
                  <a:schemeClr val="tx1"/>
                </a:solidFill>
                <a:latin typeface="Montserrat" panose="00000500000000000000" pitchFamily="2" charset="0"/>
              </a:rPr>
              <a:t>de recursos públicos e </a:t>
            </a:r>
            <a:r>
              <a:rPr lang="pt-BR" sz="3200" b="1" dirty="0">
                <a:solidFill>
                  <a:schemeClr val="tx1"/>
                </a:solidFill>
                <a:latin typeface="Montserrat" panose="00000500000000000000" pitchFamily="2" charset="0"/>
              </a:rPr>
              <a:t>ganho em produtividade e valor médico;</a:t>
            </a:r>
          </a:p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pt-BR" sz="32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42900" indent="-342900" algn="just">
              <a:lnSpc>
                <a:spcPts val="36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Ampliação de acesso 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à consultas especializadas, pela população expectante;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4FFC569-8D6B-4384-B28C-77D47FDA67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486"/>
          <a:stretch/>
        </p:blipFill>
        <p:spPr>
          <a:xfrm>
            <a:off x="13629608" y="1507640"/>
            <a:ext cx="4098680" cy="3608787"/>
          </a:xfrm>
          <a:prstGeom prst="rect">
            <a:avLst/>
          </a:prstGeom>
        </p:spPr>
      </p:pic>
      <p:grpSp>
        <p:nvGrpSpPr>
          <p:cNvPr id="17" name="Group 4">
            <a:extLst>
              <a:ext uri="{FF2B5EF4-FFF2-40B4-BE49-F238E27FC236}">
                <a16:creationId xmlns:a16="http://schemas.microsoft.com/office/drawing/2014/main" id="{6B35A23A-0053-4A8B-A6E6-2A1C03BF08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129574" y="5131344"/>
            <a:ext cx="3962183" cy="4018624"/>
            <a:chOff x="2506" y="825"/>
            <a:chExt cx="2808" cy="2848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80387698-4558-43B4-8920-A789F5409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" y="3284"/>
              <a:ext cx="780" cy="389"/>
            </a:xfrm>
            <a:custGeom>
              <a:avLst/>
              <a:gdLst>
                <a:gd name="T0" fmla="*/ 0 w 780"/>
                <a:gd name="T1" fmla="*/ 231 h 389"/>
                <a:gd name="T2" fmla="*/ 780 w 780"/>
                <a:gd name="T3" fmla="*/ 0 h 389"/>
                <a:gd name="T4" fmla="*/ 780 w 780"/>
                <a:gd name="T5" fmla="*/ 157 h 389"/>
                <a:gd name="T6" fmla="*/ 0 w 780"/>
                <a:gd name="T7" fmla="*/ 389 h 389"/>
                <a:gd name="T8" fmla="*/ 0 w 780"/>
                <a:gd name="T9" fmla="*/ 231 h 389"/>
                <a:gd name="T10" fmla="*/ 0 w 780"/>
                <a:gd name="T11" fmla="*/ 231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0" h="389">
                  <a:moveTo>
                    <a:pt x="0" y="231"/>
                  </a:moveTo>
                  <a:lnTo>
                    <a:pt x="780" y="0"/>
                  </a:lnTo>
                  <a:lnTo>
                    <a:pt x="780" y="157"/>
                  </a:lnTo>
                  <a:lnTo>
                    <a:pt x="0" y="389"/>
                  </a:lnTo>
                  <a:lnTo>
                    <a:pt x="0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47B1BDEB-9727-4116-8CD6-DFF56CFFC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3284"/>
              <a:ext cx="781" cy="389"/>
            </a:xfrm>
            <a:custGeom>
              <a:avLst/>
              <a:gdLst>
                <a:gd name="T0" fmla="*/ 781 w 781"/>
                <a:gd name="T1" fmla="*/ 231 h 389"/>
                <a:gd name="T2" fmla="*/ 781 w 781"/>
                <a:gd name="T3" fmla="*/ 389 h 389"/>
                <a:gd name="T4" fmla="*/ 0 w 781"/>
                <a:gd name="T5" fmla="*/ 157 h 389"/>
                <a:gd name="T6" fmla="*/ 0 w 781"/>
                <a:gd name="T7" fmla="*/ 0 h 389"/>
                <a:gd name="T8" fmla="*/ 781 w 781"/>
                <a:gd name="T9" fmla="*/ 231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1" h="389">
                  <a:moveTo>
                    <a:pt x="781" y="231"/>
                  </a:moveTo>
                  <a:lnTo>
                    <a:pt x="781" y="389"/>
                  </a:lnTo>
                  <a:lnTo>
                    <a:pt x="0" y="157"/>
                  </a:lnTo>
                  <a:lnTo>
                    <a:pt x="0" y="0"/>
                  </a:lnTo>
                  <a:lnTo>
                    <a:pt x="781" y="23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E592AC75-BFC1-4CD9-B1F1-C4042DCF4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" y="2600"/>
              <a:ext cx="780" cy="389"/>
            </a:xfrm>
            <a:custGeom>
              <a:avLst/>
              <a:gdLst>
                <a:gd name="T0" fmla="*/ 0 w 780"/>
                <a:gd name="T1" fmla="*/ 231 h 389"/>
                <a:gd name="T2" fmla="*/ 780 w 780"/>
                <a:gd name="T3" fmla="*/ 0 h 389"/>
                <a:gd name="T4" fmla="*/ 780 w 780"/>
                <a:gd name="T5" fmla="*/ 157 h 389"/>
                <a:gd name="T6" fmla="*/ 0 w 780"/>
                <a:gd name="T7" fmla="*/ 389 h 389"/>
                <a:gd name="T8" fmla="*/ 0 w 780"/>
                <a:gd name="T9" fmla="*/ 231 h 389"/>
                <a:gd name="T10" fmla="*/ 0 w 780"/>
                <a:gd name="T11" fmla="*/ 231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0" h="389">
                  <a:moveTo>
                    <a:pt x="0" y="231"/>
                  </a:moveTo>
                  <a:lnTo>
                    <a:pt x="780" y="0"/>
                  </a:lnTo>
                  <a:lnTo>
                    <a:pt x="780" y="157"/>
                  </a:lnTo>
                  <a:lnTo>
                    <a:pt x="0" y="389"/>
                  </a:lnTo>
                  <a:lnTo>
                    <a:pt x="0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43FA47D4-9389-4B7A-968E-6A8E918A9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9" y="2757"/>
              <a:ext cx="1405" cy="417"/>
            </a:xfrm>
            <a:custGeom>
              <a:avLst/>
              <a:gdLst>
                <a:gd name="T0" fmla="*/ 625 w 1405"/>
                <a:gd name="T1" fmla="*/ 0 h 417"/>
                <a:gd name="T2" fmla="*/ 625 w 1405"/>
                <a:gd name="T3" fmla="*/ 0 h 417"/>
                <a:gd name="T4" fmla="*/ 1405 w 1405"/>
                <a:gd name="T5" fmla="*/ 232 h 417"/>
                <a:gd name="T6" fmla="*/ 782 w 1405"/>
                <a:gd name="T7" fmla="*/ 417 h 417"/>
                <a:gd name="T8" fmla="*/ 0 w 1405"/>
                <a:gd name="T9" fmla="*/ 185 h 417"/>
                <a:gd name="T10" fmla="*/ 625 w 1405"/>
                <a:gd name="T11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417">
                  <a:moveTo>
                    <a:pt x="625" y="0"/>
                  </a:moveTo>
                  <a:lnTo>
                    <a:pt x="625" y="0"/>
                  </a:lnTo>
                  <a:lnTo>
                    <a:pt x="1405" y="232"/>
                  </a:lnTo>
                  <a:lnTo>
                    <a:pt x="782" y="417"/>
                  </a:lnTo>
                  <a:lnTo>
                    <a:pt x="0" y="185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2E25DC68-FB37-4844-ACCB-80177AFE5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9" y="2259"/>
              <a:ext cx="782" cy="387"/>
            </a:xfrm>
            <a:custGeom>
              <a:avLst/>
              <a:gdLst>
                <a:gd name="T0" fmla="*/ 782 w 782"/>
                <a:gd name="T1" fmla="*/ 231 h 387"/>
                <a:gd name="T2" fmla="*/ 782 w 782"/>
                <a:gd name="T3" fmla="*/ 387 h 387"/>
                <a:gd name="T4" fmla="*/ 0 w 782"/>
                <a:gd name="T5" fmla="*/ 156 h 387"/>
                <a:gd name="T6" fmla="*/ 0 w 782"/>
                <a:gd name="T7" fmla="*/ 0 h 387"/>
                <a:gd name="T8" fmla="*/ 782 w 782"/>
                <a:gd name="T9" fmla="*/ 231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387">
                  <a:moveTo>
                    <a:pt x="782" y="231"/>
                  </a:moveTo>
                  <a:lnTo>
                    <a:pt x="782" y="387"/>
                  </a:lnTo>
                  <a:lnTo>
                    <a:pt x="0" y="156"/>
                  </a:lnTo>
                  <a:lnTo>
                    <a:pt x="0" y="0"/>
                  </a:lnTo>
                  <a:lnTo>
                    <a:pt x="782" y="23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8F399582-7108-4E01-89B6-48A127AE1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" y="825"/>
              <a:ext cx="684" cy="709"/>
            </a:xfrm>
            <a:custGeom>
              <a:avLst/>
              <a:gdLst>
                <a:gd name="T0" fmla="*/ 158 w 684"/>
                <a:gd name="T1" fmla="*/ 709 h 709"/>
                <a:gd name="T2" fmla="*/ 0 w 684"/>
                <a:gd name="T3" fmla="*/ 709 h 709"/>
                <a:gd name="T4" fmla="*/ 527 w 684"/>
                <a:gd name="T5" fmla="*/ 0 h 709"/>
                <a:gd name="T6" fmla="*/ 684 w 684"/>
                <a:gd name="T7" fmla="*/ 0 h 709"/>
                <a:gd name="T8" fmla="*/ 158 w 684"/>
                <a:gd name="T9" fmla="*/ 709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4" h="709">
                  <a:moveTo>
                    <a:pt x="158" y="709"/>
                  </a:moveTo>
                  <a:lnTo>
                    <a:pt x="0" y="709"/>
                  </a:lnTo>
                  <a:lnTo>
                    <a:pt x="527" y="0"/>
                  </a:lnTo>
                  <a:lnTo>
                    <a:pt x="684" y="0"/>
                  </a:lnTo>
                  <a:lnTo>
                    <a:pt x="158" y="70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4" name="Rectangle 12">
              <a:extLst>
                <a:ext uri="{FF2B5EF4-FFF2-40B4-BE49-F238E27FC236}">
                  <a16:creationId xmlns:a16="http://schemas.microsoft.com/office/drawing/2014/main" id="{374A60ED-0865-488B-9692-A55E4BC0B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2" y="1870"/>
              <a:ext cx="1" cy="92"/>
            </a:xfrm>
            <a:prstGeom prst="rect">
              <a:avLst/>
            </a:prstGeom>
            <a:solidFill>
              <a:srgbClr val="FF7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DF8C22D4-DFF4-4BCD-912C-43083C62C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" y="848"/>
              <a:ext cx="1057" cy="1315"/>
            </a:xfrm>
            <a:custGeom>
              <a:avLst/>
              <a:gdLst>
                <a:gd name="T0" fmla="*/ 0 w 1057"/>
                <a:gd name="T1" fmla="*/ 709 h 1315"/>
                <a:gd name="T2" fmla="*/ 526 w 1057"/>
                <a:gd name="T3" fmla="*/ 0 h 1315"/>
                <a:gd name="T4" fmla="*/ 1057 w 1057"/>
                <a:gd name="T5" fmla="*/ 395 h 1315"/>
                <a:gd name="T6" fmla="*/ 919 w 1057"/>
                <a:gd name="T7" fmla="*/ 436 h 1315"/>
                <a:gd name="T8" fmla="*/ 919 w 1057"/>
                <a:gd name="T9" fmla="*/ 1084 h 1315"/>
                <a:gd name="T10" fmla="*/ 137 w 1057"/>
                <a:gd name="T11" fmla="*/ 1315 h 1315"/>
                <a:gd name="T12" fmla="*/ 137 w 1057"/>
                <a:gd name="T13" fmla="*/ 668 h 1315"/>
                <a:gd name="T14" fmla="*/ 0 w 1057"/>
                <a:gd name="T15" fmla="*/ 709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7" h="1315">
                  <a:moveTo>
                    <a:pt x="0" y="709"/>
                  </a:moveTo>
                  <a:lnTo>
                    <a:pt x="526" y="0"/>
                  </a:lnTo>
                  <a:lnTo>
                    <a:pt x="1057" y="395"/>
                  </a:lnTo>
                  <a:lnTo>
                    <a:pt x="919" y="436"/>
                  </a:lnTo>
                  <a:lnTo>
                    <a:pt x="919" y="1084"/>
                  </a:lnTo>
                  <a:lnTo>
                    <a:pt x="137" y="1315"/>
                  </a:lnTo>
                  <a:lnTo>
                    <a:pt x="137" y="668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2287B716-BDAD-4274-A8CF-B5316E16F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1510"/>
              <a:ext cx="781" cy="990"/>
            </a:xfrm>
            <a:custGeom>
              <a:avLst/>
              <a:gdLst>
                <a:gd name="T0" fmla="*/ 0 w 781"/>
                <a:gd name="T1" fmla="*/ 41 h 990"/>
                <a:gd name="T2" fmla="*/ 19 w 781"/>
                <a:gd name="T3" fmla="*/ 41 h 990"/>
                <a:gd name="T4" fmla="*/ 156 w 781"/>
                <a:gd name="T5" fmla="*/ 0 h 990"/>
                <a:gd name="T6" fmla="*/ 156 w 781"/>
                <a:gd name="T7" fmla="*/ 2 h 990"/>
                <a:gd name="T8" fmla="*/ 156 w 781"/>
                <a:gd name="T9" fmla="*/ 647 h 990"/>
                <a:gd name="T10" fmla="*/ 156 w 781"/>
                <a:gd name="T11" fmla="*/ 647 h 990"/>
                <a:gd name="T12" fmla="*/ 156 w 781"/>
                <a:gd name="T13" fmla="*/ 647 h 990"/>
                <a:gd name="T14" fmla="*/ 781 w 781"/>
                <a:gd name="T15" fmla="*/ 832 h 990"/>
                <a:gd name="T16" fmla="*/ 781 w 781"/>
                <a:gd name="T17" fmla="*/ 990 h 990"/>
                <a:gd name="T18" fmla="*/ 0 w 781"/>
                <a:gd name="T19" fmla="*/ 758 h 990"/>
                <a:gd name="T20" fmla="*/ 0 w 781"/>
                <a:gd name="T21" fmla="*/ 41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1" h="990">
                  <a:moveTo>
                    <a:pt x="0" y="41"/>
                  </a:moveTo>
                  <a:lnTo>
                    <a:pt x="19" y="41"/>
                  </a:lnTo>
                  <a:lnTo>
                    <a:pt x="156" y="0"/>
                  </a:lnTo>
                  <a:lnTo>
                    <a:pt x="156" y="2"/>
                  </a:lnTo>
                  <a:lnTo>
                    <a:pt x="156" y="647"/>
                  </a:lnTo>
                  <a:lnTo>
                    <a:pt x="156" y="647"/>
                  </a:lnTo>
                  <a:lnTo>
                    <a:pt x="156" y="647"/>
                  </a:lnTo>
                  <a:lnTo>
                    <a:pt x="781" y="832"/>
                  </a:lnTo>
                  <a:lnTo>
                    <a:pt x="781" y="990"/>
                  </a:lnTo>
                  <a:lnTo>
                    <a:pt x="0" y="758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2916348B-ACCD-4D16-AA83-52F131EDF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" y="2073"/>
              <a:ext cx="1404" cy="417"/>
            </a:xfrm>
            <a:custGeom>
              <a:avLst/>
              <a:gdLst>
                <a:gd name="T0" fmla="*/ 780 w 1404"/>
                <a:gd name="T1" fmla="*/ 0 h 417"/>
                <a:gd name="T2" fmla="*/ 780 w 1404"/>
                <a:gd name="T3" fmla="*/ 0 h 417"/>
                <a:gd name="T4" fmla="*/ 1404 w 1404"/>
                <a:gd name="T5" fmla="*/ 186 h 417"/>
                <a:gd name="T6" fmla="*/ 624 w 1404"/>
                <a:gd name="T7" fmla="*/ 417 h 417"/>
                <a:gd name="T8" fmla="*/ 0 w 1404"/>
                <a:gd name="T9" fmla="*/ 232 h 417"/>
                <a:gd name="T10" fmla="*/ 780 w 1404"/>
                <a:gd name="T11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4" h="417">
                  <a:moveTo>
                    <a:pt x="780" y="0"/>
                  </a:moveTo>
                  <a:lnTo>
                    <a:pt x="780" y="0"/>
                  </a:lnTo>
                  <a:lnTo>
                    <a:pt x="1404" y="186"/>
                  </a:lnTo>
                  <a:lnTo>
                    <a:pt x="624" y="417"/>
                  </a:lnTo>
                  <a:lnTo>
                    <a:pt x="0" y="232"/>
                  </a:lnTo>
                  <a:lnTo>
                    <a:pt x="78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5F948DFB-0EB2-4DC2-856D-67E8080B3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" y="1916"/>
              <a:ext cx="780" cy="389"/>
            </a:xfrm>
            <a:custGeom>
              <a:avLst/>
              <a:gdLst>
                <a:gd name="T0" fmla="*/ 0 w 780"/>
                <a:gd name="T1" fmla="*/ 231 h 389"/>
                <a:gd name="T2" fmla="*/ 780 w 780"/>
                <a:gd name="T3" fmla="*/ 0 h 389"/>
                <a:gd name="T4" fmla="*/ 780 w 780"/>
                <a:gd name="T5" fmla="*/ 157 h 389"/>
                <a:gd name="T6" fmla="*/ 0 w 780"/>
                <a:gd name="T7" fmla="*/ 389 h 389"/>
                <a:gd name="T8" fmla="*/ 0 w 780"/>
                <a:gd name="T9" fmla="*/ 231 h 389"/>
                <a:gd name="T10" fmla="*/ 0 w 780"/>
                <a:gd name="T11" fmla="*/ 231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0" h="389">
                  <a:moveTo>
                    <a:pt x="0" y="231"/>
                  </a:moveTo>
                  <a:lnTo>
                    <a:pt x="780" y="0"/>
                  </a:lnTo>
                  <a:lnTo>
                    <a:pt x="780" y="157"/>
                  </a:lnTo>
                  <a:lnTo>
                    <a:pt x="0" y="389"/>
                  </a:lnTo>
                  <a:lnTo>
                    <a:pt x="0" y="231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00CA565D-F5C9-425B-BB6B-1A56ACFF0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" y="2415"/>
              <a:ext cx="1403" cy="416"/>
            </a:xfrm>
            <a:custGeom>
              <a:avLst/>
              <a:gdLst>
                <a:gd name="T0" fmla="*/ 0 w 1403"/>
                <a:gd name="T1" fmla="*/ 231 h 416"/>
                <a:gd name="T2" fmla="*/ 779 w 1403"/>
                <a:gd name="T3" fmla="*/ 0 h 416"/>
                <a:gd name="T4" fmla="*/ 1403 w 1403"/>
                <a:gd name="T5" fmla="*/ 185 h 416"/>
                <a:gd name="T6" fmla="*/ 623 w 1403"/>
                <a:gd name="T7" fmla="*/ 416 h 416"/>
                <a:gd name="T8" fmla="*/ 0 w 1403"/>
                <a:gd name="T9" fmla="*/ 231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3" h="416">
                  <a:moveTo>
                    <a:pt x="0" y="231"/>
                  </a:moveTo>
                  <a:lnTo>
                    <a:pt x="779" y="0"/>
                  </a:lnTo>
                  <a:lnTo>
                    <a:pt x="1403" y="185"/>
                  </a:lnTo>
                  <a:lnTo>
                    <a:pt x="623" y="416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DA81E3C1-1C08-4679-9B42-6277FCD49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3099"/>
              <a:ext cx="1405" cy="416"/>
            </a:xfrm>
            <a:custGeom>
              <a:avLst/>
              <a:gdLst>
                <a:gd name="T0" fmla="*/ 625 w 1405"/>
                <a:gd name="T1" fmla="*/ 0 h 416"/>
                <a:gd name="T2" fmla="*/ 1405 w 1405"/>
                <a:gd name="T3" fmla="*/ 231 h 416"/>
                <a:gd name="T4" fmla="*/ 781 w 1405"/>
                <a:gd name="T5" fmla="*/ 416 h 416"/>
                <a:gd name="T6" fmla="*/ 0 w 1405"/>
                <a:gd name="T7" fmla="*/ 185 h 416"/>
                <a:gd name="T8" fmla="*/ 625 w 1405"/>
                <a:gd name="T9" fmla="*/ 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5" h="416">
                  <a:moveTo>
                    <a:pt x="625" y="0"/>
                  </a:moveTo>
                  <a:lnTo>
                    <a:pt x="1405" y="231"/>
                  </a:lnTo>
                  <a:lnTo>
                    <a:pt x="781" y="416"/>
                  </a:lnTo>
                  <a:lnTo>
                    <a:pt x="0" y="185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144C912F-F342-42FC-86AA-E83758B3D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" y="2600"/>
              <a:ext cx="780" cy="389"/>
            </a:xfrm>
            <a:custGeom>
              <a:avLst/>
              <a:gdLst>
                <a:gd name="T0" fmla="*/ 0 w 780"/>
                <a:gd name="T1" fmla="*/ 157 h 389"/>
                <a:gd name="T2" fmla="*/ 0 w 780"/>
                <a:gd name="T3" fmla="*/ 157 h 389"/>
                <a:gd name="T4" fmla="*/ 0 w 780"/>
                <a:gd name="T5" fmla="*/ 157 h 389"/>
                <a:gd name="T6" fmla="*/ 0 w 780"/>
                <a:gd name="T7" fmla="*/ 0 h 389"/>
                <a:gd name="T8" fmla="*/ 780 w 780"/>
                <a:gd name="T9" fmla="*/ 231 h 389"/>
                <a:gd name="T10" fmla="*/ 780 w 780"/>
                <a:gd name="T11" fmla="*/ 389 h 389"/>
                <a:gd name="T12" fmla="*/ 202 w 780"/>
                <a:gd name="T13" fmla="*/ 217 h 389"/>
                <a:gd name="T14" fmla="*/ 0 w 780"/>
                <a:gd name="T15" fmla="*/ 15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0" h="389">
                  <a:moveTo>
                    <a:pt x="0" y="157"/>
                  </a:moveTo>
                  <a:lnTo>
                    <a:pt x="0" y="157"/>
                  </a:lnTo>
                  <a:lnTo>
                    <a:pt x="0" y="157"/>
                  </a:lnTo>
                  <a:lnTo>
                    <a:pt x="0" y="0"/>
                  </a:lnTo>
                  <a:lnTo>
                    <a:pt x="780" y="231"/>
                  </a:lnTo>
                  <a:lnTo>
                    <a:pt x="780" y="389"/>
                  </a:lnTo>
                  <a:lnTo>
                    <a:pt x="202" y="217"/>
                  </a:lnTo>
                  <a:lnTo>
                    <a:pt x="0" y="157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A9471725-2AEE-49D3-8427-1F56129EB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" y="2259"/>
              <a:ext cx="780" cy="387"/>
            </a:xfrm>
            <a:custGeom>
              <a:avLst/>
              <a:gdLst>
                <a:gd name="T0" fmla="*/ 780 w 780"/>
                <a:gd name="T1" fmla="*/ 0 h 387"/>
                <a:gd name="T2" fmla="*/ 780 w 780"/>
                <a:gd name="T3" fmla="*/ 156 h 387"/>
                <a:gd name="T4" fmla="*/ 0 w 780"/>
                <a:gd name="T5" fmla="*/ 387 h 387"/>
                <a:gd name="T6" fmla="*/ 0 w 780"/>
                <a:gd name="T7" fmla="*/ 231 h 387"/>
                <a:gd name="T8" fmla="*/ 780 w 780"/>
                <a:gd name="T9" fmla="*/ 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0" h="387">
                  <a:moveTo>
                    <a:pt x="780" y="0"/>
                  </a:moveTo>
                  <a:lnTo>
                    <a:pt x="780" y="156"/>
                  </a:lnTo>
                  <a:lnTo>
                    <a:pt x="0" y="387"/>
                  </a:lnTo>
                  <a:lnTo>
                    <a:pt x="0" y="231"/>
                  </a:lnTo>
                  <a:lnTo>
                    <a:pt x="78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166093BF-E260-4BF4-B3B3-4E48DF263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9" y="2942"/>
              <a:ext cx="782" cy="388"/>
            </a:xfrm>
            <a:custGeom>
              <a:avLst/>
              <a:gdLst>
                <a:gd name="T0" fmla="*/ 0 w 782"/>
                <a:gd name="T1" fmla="*/ 0 h 388"/>
                <a:gd name="T2" fmla="*/ 782 w 782"/>
                <a:gd name="T3" fmla="*/ 232 h 388"/>
                <a:gd name="T4" fmla="*/ 782 w 782"/>
                <a:gd name="T5" fmla="*/ 388 h 388"/>
                <a:gd name="T6" fmla="*/ 0 w 782"/>
                <a:gd name="T7" fmla="*/ 157 h 388"/>
                <a:gd name="T8" fmla="*/ 0 w 782"/>
                <a:gd name="T9" fmla="*/ 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388">
                  <a:moveTo>
                    <a:pt x="0" y="0"/>
                  </a:moveTo>
                  <a:lnTo>
                    <a:pt x="782" y="232"/>
                  </a:lnTo>
                  <a:lnTo>
                    <a:pt x="782" y="388"/>
                  </a:lnTo>
                  <a:lnTo>
                    <a:pt x="0" y="1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935C3AAC-70D1-4177-B396-F0CE9A2FC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" y="2942"/>
              <a:ext cx="780" cy="388"/>
            </a:xfrm>
            <a:custGeom>
              <a:avLst/>
              <a:gdLst>
                <a:gd name="T0" fmla="*/ 0 w 780"/>
                <a:gd name="T1" fmla="*/ 232 h 388"/>
                <a:gd name="T2" fmla="*/ 780 w 780"/>
                <a:gd name="T3" fmla="*/ 0 h 388"/>
                <a:gd name="T4" fmla="*/ 780 w 780"/>
                <a:gd name="T5" fmla="*/ 157 h 388"/>
                <a:gd name="T6" fmla="*/ 0 w 780"/>
                <a:gd name="T7" fmla="*/ 388 h 388"/>
                <a:gd name="T8" fmla="*/ 0 w 780"/>
                <a:gd name="T9" fmla="*/ 232 h 388"/>
                <a:gd name="T10" fmla="*/ 0 w 780"/>
                <a:gd name="T11" fmla="*/ 232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0" h="388">
                  <a:moveTo>
                    <a:pt x="0" y="232"/>
                  </a:moveTo>
                  <a:lnTo>
                    <a:pt x="780" y="0"/>
                  </a:lnTo>
                  <a:lnTo>
                    <a:pt x="780" y="157"/>
                  </a:lnTo>
                  <a:lnTo>
                    <a:pt x="0" y="388"/>
                  </a:lnTo>
                  <a:lnTo>
                    <a:pt x="0" y="232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pic>
        <p:nvPicPr>
          <p:cNvPr id="6150" name="Picture 6" descr="cifrão verde png">
            <a:extLst>
              <a:ext uri="{FF2B5EF4-FFF2-40B4-BE49-F238E27FC236}">
                <a16:creationId xmlns:a16="http://schemas.microsoft.com/office/drawing/2014/main" id="{46881971-5276-42F5-B7B8-A34F11B70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6720" y="6530026"/>
            <a:ext cx="1415090" cy="184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7" name="TextBox 3"/>
          <p:cNvSpPr txBox="1"/>
          <p:nvPr/>
        </p:nvSpPr>
        <p:spPr>
          <a:xfrm>
            <a:off x="7938583" y="4035504"/>
            <a:ext cx="934152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7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1953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265624" y="1255068"/>
            <a:ext cx="18020790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105982" y="2007867"/>
            <a:ext cx="11809312" cy="68469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experiência demonstrou que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soluções simples e de baixo custo 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podem gerar um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grande impacto 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 gestão pública;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implementação da estratégia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otimizou processos 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evidenciou a importância do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trabalho colaborativo 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da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comunicação integrada e contínua 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entre as equipes envolvidas, sendo capaz de direcionar a tomada de decisões rápidas e eficazes;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Potencialização da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eficiência 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pt-BR" sz="30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agilidade</a:t>
            </a:r>
            <a:r>
              <a:rPr lang="pt-BR" sz="3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 gestão das agendas.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3600" dirty="0"/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67" y="6264489"/>
            <a:ext cx="4896544" cy="30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Matriz de Foco: como priorizar as ações de maior impacto? - Sebrae">
            <a:extLst>
              <a:ext uri="{FF2B5EF4-FFF2-40B4-BE49-F238E27FC236}">
                <a16:creationId xmlns:a16="http://schemas.microsoft.com/office/drawing/2014/main" id="{BE7F7455-0ADA-46A5-93CB-9FA112B7CD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3163" r="10785" b="-3163"/>
          <a:stretch/>
        </p:blipFill>
        <p:spPr bwMode="auto">
          <a:xfrm>
            <a:off x="300696" y="1891629"/>
            <a:ext cx="5805287" cy="437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A07A242F-35BF-4DF9-AA8F-59F2BBA939E9}"/>
              </a:ext>
            </a:extLst>
          </p:cNvPr>
          <p:cNvSpPr/>
          <p:nvPr/>
        </p:nvSpPr>
        <p:spPr>
          <a:xfrm>
            <a:off x="972940" y="1852676"/>
            <a:ext cx="2736304" cy="2232248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570BC5F-9258-4076-8CFD-B1BE6DC1FC8F}"/>
              </a:ext>
            </a:extLst>
          </p:cNvPr>
          <p:cNvSpPr txBox="1"/>
          <p:nvPr/>
        </p:nvSpPr>
        <p:spPr>
          <a:xfrm>
            <a:off x="962777" y="2695228"/>
            <a:ext cx="3237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Re</a:t>
            </a:r>
            <a:r>
              <a:rPr lang="pt-BR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Montserrat"/>
                <a:ea typeface="Montserrat"/>
                <a:cs typeface="Montserrat"/>
                <a:sym typeface="Montserrat"/>
              </a:rPr>
              <a:t>comendadas à priorização </a:t>
            </a:r>
            <a:endParaRPr lang="pt-B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041270" y="3915068"/>
            <a:ext cx="10238841" cy="27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</a:t>
            </a:r>
          </a:p>
          <a:p>
            <a:pPr algn="ct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534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01014" y="1413785"/>
            <a:ext cx="10798431" cy="82319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pt-BR" sz="3000" dirty="0">
              <a:latin typeface="Montserrat" panose="00000500000000000000" pitchFamily="2" charset="0"/>
            </a:endParaRPr>
          </a:p>
          <a:p>
            <a:pPr marL="457200" lvl="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000" dirty="0">
                <a:solidFill>
                  <a:schemeClr val="tx2"/>
                </a:solidFill>
                <a:latin typeface="Montserrat" panose="00000500000000000000" pitchFamily="2" charset="0"/>
              </a:rPr>
              <a:t>O </a:t>
            </a:r>
            <a:r>
              <a:rPr lang="pt-BR" sz="3000" b="1" dirty="0">
                <a:solidFill>
                  <a:schemeClr val="tx2"/>
                </a:solidFill>
                <a:latin typeface="Montserrat" panose="00000500000000000000" pitchFamily="2" charset="0"/>
              </a:rPr>
              <a:t>fortalecimento da comunicação interinstitucional </a:t>
            </a:r>
            <a:r>
              <a:rPr lang="pt-BR" sz="3000" dirty="0">
                <a:latin typeface="Montserrat" panose="00000500000000000000" pitchFamily="2" charset="0"/>
              </a:rPr>
              <a:t>é essencial para qualificar o acesso e aumentar o aproveitamento dos serviços ofertados na nossa rede. </a:t>
            </a:r>
          </a:p>
          <a:p>
            <a:pPr marL="457200" lvl="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pt-BR" sz="3000" dirty="0">
              <a:latin typeface="Montserrat" panose="00000500000000000000" pitchFamily="2" charset="0"/>
            </a:endParaRPr>
          </a:p>
          <a:p>
            <a:pPr marL="457200" lvl="0" indent="-4572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000" dirty="0">
                <a:latin typeface="Montserrat" panose="00000500000000000000" pitchFamily="2" charset="0"/>
              </a:rPr>
              <a:t>A experiência da II GERES com a UPAE Carpina demonstra a viabilidade de replicar essa estratégia em outras unidades, reforçando que a cooperação e o uso assertivo da informação são fundamentais para uma </a:t>
            </a:r>
            <a:r>
              <a:rPr lang="pt-BR" sz="3000" b="1" dirty="0">
                <a:solidFill>
                  <a:schemeClr val="tx2"/>
                </a:solidFill>
                <a:latin typeface="Montserrat" panose="00000500000000000000" pitchFamily="2" charset="0"/>
              </a:rPr>
              <a:t>gestão pública mais eficiente, humana e alinhada às necessidades da população</a:t>
            </a:r>
            <a:r>
              <a:rPr lang="pt-BR" sz="3000" dirty="0">
                <a:solidFill>
                  <a:schemeClr val="tx2"/>
                </a:solidFill>
                <a:latin typeface="Montserrat" panose="00000500000000000000" pitchFamily="2" charset="0"/>
              </a:rPr>
              <a:t>.</a:t>
            </a:r>
          </a:p>
          <a:p>
            <a:pPr marL="457200" lvl="0" indent="-4572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0000"/>
              </a:solidFill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en-US" sz="3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 </a:t>
            </a:r>
            <a:r>
              <a:rPr lang="en-US" sz="32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RECOMENDAÇÕES</a:t>
            </a:r>
            <a:endParaRPr lang="en-US" sz="32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8193" y="2695228"/>
            <a:ext cx="5943980" cy="573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041270" y="4472547"/>
            <a:ext cx="10238841" cy="134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1124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160600" y="1255068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4254" y="1696585"/>
            <a:ext cx="9289032" cy="77400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600" dirty="0"/>
              <a:t>	Expressamos nossos sinceros agradecimentos à </a:t>
            </a:r>
            <a:r>
              <a:rPr lang="pt-BR" sz="2600" b="1" dirty="0"/>
              <a:t>gestão da UPAE Carpina</a:t>
            </a:r>
            <a:r>
              <a:rPr lang="pt-BR" sz="2600" dirty="0"/>
              <a:t> pela parceria e apoio técnico e institucional na condução das ações.</a:t>
            </a:r>
          </a:p>
          <a:p>
            <a:pPr>
              <a:lnSpc>
                <a:spcPct val="150000"/>
              </a:lnSpc>
            </a:pPr>
            <a:r>
              <a:rPr lang="pt-BR" sz="2600" dirty="0"/>
              <a:t>	Estendemos o reconhecimento a todos os </a:t>
            </a:r>
            <a:r>
              <a:rPr lang="pt-BR" sz="2600" b="1" dirty="0"/>
              <a:t>profissionais da Regulação Regional</a:t>
            </a:r>
            <a:r>
              <a:rPr lang="pt-BR" sz="2600" dirty="0"/>
              <a:t>, aos </a:t>
            </a:r>
            <a:r>
              <a:rPr lang="pt-BR" sz="2600" b="1" dirty="0"/>
              <a:t>colaboradores da UPAE Carpina</a:t>
            </a:r>
            <a:r>
              <a:rPr lang="pt-BR" sz="2600" dirty="0"/>
              <a:t>  e </a:t>
            </a:r>
            <a:r>
              <a:rPr lang="pt-BR" sz="2600" b="1" dirty="0"/>
              <a:t>aos gestores e equipes municipais de saúde</a:t>
            </a:r>
            <a:r>
              <a:rPr lang="pt-BR" sz="2600" dirty="0"/>
              <a:t>, cujo comprometimento e empenho tornaram possível a implantação e a consolidação dessa rotina de comunicação interinstitucional.</a:t>
            </a:r>
          </a:p>
          <a:p>
            <a:pPr>
              <a:lnSpc>
                <a:spcPct val="150000"/>
              </a:lnSpc>
            </a:pPr>
            <a:r>
              <a:rPr lang="pt-BR" sz="2600" dirty="0"/>
              <a:t>	Agradecemos à </a:t>
            </a:r>
            <a:r>
              <a:rPr lang="pt-BR" sz="2600" b="1" dirty="0"/>
              <a:t>Secretaria Estadual de Saúde de Pernambuco (SES-PE)</a:t>
            </a:r>
            <a:r>
              <a:rPr lang="pt-BR" sz="2600" dirty="0"/>
              <a:t> pelo incentivo e apoio diário à melhoria contínua da gestão do acesso para toda a população e pela valorização das iniciativas locais que contribuem para o fortalecimento da rede de atenção especializada.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408853" y="368164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4000" b="1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BEA9F08-BB6E-4716-8D8B-2853BD9D21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22" t="57746" r="4698" b="4432"/>
          <a:stretch/>
        </p:blipFill>
        <p:spPr>
          <a:xfrm>
            <a:off x="9863268" y="5951915"/>
            <a:ext cx="8583745" cy="349843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023D991-2FFB-4266-86F6-D47B0B5EC4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1690" y="1510756"/>
            <a:ext cx="4843366" cy="4566278"/>
          </a:xfrm>
          <a:prstGeom prst="rect">
            <a:avLst/>
          </a:prstGeom>
        </p:spPr>
      </p:pic>
      <p:sp>
        <p:nvSpPr>
          <p:cNvPr id="14" name="AutoShape 4">
            <a:extLst>
              <a:ext uri="{FF2B5EF4-FFF2-40B4-BE49-F238E27FC236}">
                <a16:creationId xmlns:a16="http://schemas.microsoft.com/office/drawing/2014/main" id="{47F98B5B-2B5B-4D89-A11E-AB6F28F3CA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0013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CE7D52D-4654-42A1-9725-97815A3685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7963"/>
          <a:stretch/>
        </p:blipFill>
        <p:spPr>
          <a:xfrm>
            <a:off x="14298736" y="1492618"/>
            <a:ext cx="4219855" cy="46025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4583F9-39F0-D49E-268E-79231120AE7A}"/>
              </a:ext>
            </a:extLst>
          </p:cNvPr>
          <p:cNvSpPr txBox="1"/>
          <p:nvPr/>
        </p:nvSpPr>
        <p:spPr>
          <a:xfrm>
            <a:off x="5326782" y="4479550"/>
            <a:ext cx="1413563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pPr algn="ctr"/>
            <a:r>
              <a:rPr lang="en-US" sz="5400" b="1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5400" b="1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1124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129252" y="1421451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30993" y="3147658"/>
            <a:ext cx="8030356" cy="50656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dirty="0"/>
              <a:t>E especialmente agradecemos </a:t>
            </a:r>
            <a:r>
              <a:rPr lang="pt-BR" sz="3600" b="1" dirty="0"/>
              <a:t>aos pernambucanos da II Região de Saúde, </a:t>
            </a:r>
            <a:r>
              <a:rPr lang="pt-BR" sz="3600" dirty="0"/>
              <a:t>que acreditam em nosso trabalho e no compromisso de chegar a cada necessidade de alívio de dor e sofrimento,</a:t>
            </a:r>
          </a:p>
          <a:p>
            <a:pPr algn="ctr">
              <a:lnSpc>
                <a:spcPct val="150000"/>
              </a:lnSpc>
            </a:pPr>
            <a:r>
              <a:rPr lang="pt-BR" sz="4000" dirty="0">
                <a:solidFill>
                  <a:schemeClr val="tx2"/>
                </a:solidFill>
              </a:rPr>
              <a:t> </a:t>
            </a:r>
            <a:r>
              <a:rPr lang="pt-BR" sz="4000" b="1" i="1" dirty="0">
                <a:solidFill>
                  <a:schemeClr val="tx2"/>
                </a:solidFill>
              </a:rPr>
              <a:t>sem deixar ninguém pra trás!</a:t>
            </a:r>
            <a:endParaRPr lang="pt-BR" sz="4000" dirty="0">
              <a:solidFill>
                <a:schemeClr val="tx2"/>
              </a:solidFill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790278" y="456598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4000" b="1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116A329-EE44-4D92-AF05-88875A8159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959"/>
          <a:stretch/>
        </p:blipFill>
        <p:spPr>
          <a:xfrm>
            <a:off x="10409703" y="1563668"/>
            <a:ext cx="7276547" cy="801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11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8870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4462686" y="5719564"/>
            <a:ext cx="9577064" cy="1340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69"/>
              </a:lnSpc>
              <a:spcBef>
                <a:spcPct val="0"/>
              </a:spcBef>
            </a:pPr>
            <a:r>
              <a:rPr lang="en-US" sz="80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OBRIGADA!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102646" y="7832137"/>
            <a:ext cx="10364961" cy="2050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chemeClr val="bg1"/>
                </a:solidFill>
              </a:rPr>
              <a:t>Isabel Helena de Souza Leal Costa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Gerente</a:t>
            </a:r>
            <a:r>
              <a:rPr lang="en-US" sz="28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da II Regional de </a:t>
            </a:r>
            <a:r>
              <a:rPr lang="en-US" sz="2800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28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-  </a:t>
            </a:r>
            <a:r>
              <a:rPr lang="en-US" sz="2800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Limoeiro</a:t>
            </a:r>
            <a:r>
              <a:rPr lang="en-US" sz="28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isabelsanitarista@gmail.com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534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30237" y="3000087"/>
            <a:ext cx="11077801" cy="737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571500" lvl="0" indent="-5715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Janeiro 2025 – Contínua.</a:t>
            </a:r>
            <a:endParaRPr lang="pt-BR" sz="3600" dirty="0">
              <a:latin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4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73256DF5-919D-61B3-FC08-122E448B736C}"/>
              </a:ext>
            </a:extLst>
          </p:cNvPr>
          <p:cNvSpPr txBox="1"/>
          <p:nvPr/>
        </p:nvSpPr>
        <p:spPr>
          <a:xfrm>
            <a:off x="1222327" y="111711"/>
            <a:ext cx="7056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9399" y="3476575"/>
            <a:ext cx="4296735" cy="413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58228" y="4699271"/>
            <a:ext cx="11221817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3600" dirty="0">
                <a:latin typeface="Montserrat"/>
              </a:rPr>
              <a:t>Desenvolvimento de uma prática efetiva de comunicação interinstitucional para </a:t>
            </a:r>
            <a:r>
              <a:rPr lang="pt-BR" sz="3600" b="1" dirty="0">
                <a:solidFill>
                  <a:schemeClr val="accent3">
                    <a:lumMod val="75000"/>
                  </a:schemeClr>
                </a:solidFill>
                <a:latin typeface="Montserrat"/>
              </a:rPr>
              <a:t>planejamento de oferta</a:t>
            </a:r>
            <a:r>
              <a:rPr lang="pt-BR" sz="3600" dirty="0">
                <a:latin typeface="Montserrat"/>
              </a:rPr>
              <a:t>, com base no </a:t>
            </a:r>
            <a:r>
              <a:rPr lang="pt-BR" sz="3600" b="1" dirty="0">
                <a:solidFill>
                  <a:schemeClr val="accent3">
                    <a:lumMod val="75000"/>
                  </a:schemeClr>
                </a:solidFill>
                <a:latin typeface="Montserrat"/>
              </a:rPr>
              <a:t>monitoramento das necessidades</a:t>
            </a:r>
            <a:r>
              <a:rPr lang="pt-BR" sz="3600" dirty="0">
                <a:latin typeface="Montserrat"/>
              </a:rPr>
              <a:t>.</a:t>
            </a:r>
            <a:endParaRPr lang="en-US" sz="3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45EB2C5-8AC9-428E-AFED-83349AF17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66483"/>
            <a:ext cx="18286412" cy="1281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CEF76E-150C-4C79-87E1-6BF198A2A20E}"/>
              </a:ext>
            </a:extLst>
          </p:cNvPr>
          <p:cNvSpPr txBox="1"/>
          <p:nvPr/>
        </p:nvSpPr>
        <p:spPr>
          <a:xfrm>
            <a:off x="693146" y="8955530"/>
            <a:ext cx="16561840" cy="12198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ctr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Elevada </a:t>
            </a: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perda primária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 oferta de consultas especializadas disponibilizadas; (especialmente por munícios da Micro V );</a:t>
            </a:r>
            <a:endParaRPr lang="en-US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A3650977-5B23-44F9-B179-2A92FBA6E208}"/>
              </a:ext>
            </a:extLst>
          </p:cNvPr>
          <p:cNvGrpSpPr/>
          <p:nvPr/>
        </p:nvGrpSpPr>
        <p:grpSpPr>
          <a:xfrm>
            <a:off x="199174" y="-208402"/>
            <a:ext cx="17549784" cy="9083695"/>
            <a:chOff x="3438862" y="171026"/>
            <a:chExt cx="11305255" cy="7868585"/>
          </a:xfrm>
        </p:grpSpPr>
        <p:pic>
          <p:nvPicPr>
            <p:cNvPr id="8" name="image42.png">
              <a:extLst>
                <a:ext uri="{FF2B5EF4-FFF2-40B4-BE49-F238E27FC236}">
                  <a16:creationId xmlns:a16="http://schemas.microsoft.com/office/drawing/2014/main" id="{D03B4098-64C8-4391-87C7-C93B8BD21176}"/>
                </a:ext>
              </a:extLst>
            </p:cNvPr>
            <p:cNvPicPr/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438862" y="171026"/>
              <a:ext cx="11305255" cy="7868585"/>
            </a:xfrm>
            <a:prstGeom prst="rect">
              <a:avLst/>
            </a:prstGeom>
            <a:ln/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1E08FD6-6365-4425-8E3E-EB35ACE2351A}"/>
                </a:ext>
              </a:extLst>
            </p:cNvPr>
            <p:cNvSpPr txBox="1"/>
            <p:nvPr/>
          </p:nvSpPr>
          <p:spPr>
            <a:xfrm>
              <a:off x="5167054" y="627089"/>
              <a:ext cx="78488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tx2"/>
                  </a:solidFill>
                </a:rPr>
                <a:t>II REGIÃO DE SAÚDE DE PERNAMBUCO</a:t>
              </a:r>
            </a:p>
          </p:txBody>
        </p:sp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46307A04-E286-4E22-AC10-9F9E5FB5D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752" y="3930346"/>
            <a:ext cx="736628" cy="4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86211D7E-5E6D-417C-A9A9-BD3F54A73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0725" y="4010726"/>
            <a:ext cx="736629" cy="4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3A8BD988-7C02-4099-BC11-72BAC14E4A59}"/>
              </a:ext>
            </a:extLst>
          </p:cNvPr>
          <p:cNvSpPr/>
          <p:nvPr/>
        </p:nvSpPr>
        <p:spPr>
          <a:xfrm>
            <a:off x="11983742" y="3610953"/>
            <a:ext cx="1650594" cy="1014345"/>
          </a:xfrm>
          <a:prstGeom prst="ellips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/>
              </a:solidFill>
            </a:endParaRPr>
          </a:p>
        </p:txBody>
      </p:sp>
      <p:sp>
        <p:nvSpPr>
          <p:cNvPr id="14" name="Seta: Curva para Cima 13">
            <a:extLst>
              <a:ext uri="{FF2B5EF4-FFF2-40B4-BE49-F238E27FC236}">
                <a16:creationId xmlns:a16="http://schemas.microsoft.com/office/drawing/2014/main" id="{DA6B8BE7-9832-4E30-B0CD-C88A7F1BA0A1}"/>
              </a:ext>
            </a:extLst>
          </p:cNvPr>
          <p:cNvSpPr/>
          <p:nvPr/>
        </p:nvSpPr>
        <p:spPr>
          <a:xfrm>
            <a:off x="12480540" y="4488229"/>
            <a:ext cx="1996888" cy="6600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848BFFF-0C44-46B6-80F1-774BE0CA5B96}"/>
              </a:ext>
            </a:extLst>
          </p:cNvPr>
          <p:cNvSpPr txBox="1"/>
          <p:nvPr/>
        </p:nvSpPr>
        <p:spPr>
          <a:xfrm>
            <a:off x="14066177" y="3930346"/>
            <a:ext cx="3704908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18 Especialidades Médicas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6A9972C-F89A-45F2-ACBD-E109596855EA}"/>
              </a:ext>
            </a:extLst>
          </p:cNvPr>
          <p:cNvSpPr txBox="1"/>
          <p:nvPr/>
        </p:nvSpPr>
        <p:spPr>
          <a:xfrm>
            <a:off x="13376527" y="6345348"/>
            <a:ext cx="3704908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População: </a:t>
            </a:r>
            <a:r>
              <a:rPr lang="pt-BR" sz="2400" b="1" dirty="0"/>
              <a:t>600.850</a:t>
            </a:r>
            <a:r>
              <a:rPr lang="pt-BR" sz="2400" dirty="0"/>
              <a:t> hab.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D32F51C-E793-4CBE-AB02-222DBB35A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74" y="-288639"/>
            <a:ext cx="3781583" cy="260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2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51318" y="4472579"/>
            <a:ext cx="6202174" cy="134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8049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534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04758" y="2170703"/>
            <a:ext cx="13681520" cy="68937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Reduzir a perda primária na oferta de consultas especializadas pela UPAE Carpina para os municípios da II Região;</a:t>
            </a:r>
          </a:p>
          <a:p>
            <a:pPr marL="571500" lvl="0" indent="-5715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Institucionalizar uma rotina periódica de comunicação interinstitucional entre as equipes de Regulação Regional e da UPAE Carpina, a fim de implementar o planejamento conjunto e o monitoramento eficiente da utilização da oferta da Unidade;</a:t>
            </a:r>
          </a:p>
          <a:p>
            <a:pPr lvl="0" algn="just">
              <a:lnSpc>
                <a:spcPct val="150000"/>
              </a:lnSpc>
              <a:spcBef>
                <a:spcPct val="0"/>
              </a:spcBef>
            </a:pPr>
            <a:endParaRPr lang="pt-BR" sz="1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700571" y="520228"/>
            <a:ext cx="14442513" cy="584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en-US" sz="5400" b="1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71" y="4144519"/>
            <a:ext cx="2770464" cy="27704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TextBox 3"/>
          <p:cNvSpPr txBox="1"/>
          <p:nvPr/>
        </p:nvSpPr>
        <p:spPr>
          <a:xfrm>
            <a:off x="7343006" y="3915068"/>
            <a:ext cx="9694229" cy="2790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534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79272" y="2246891"/>
            <a:ext cx="12143293" cy="73599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Implementação do </a:t>
            </a: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Transporte Sanitário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(Vans do Programa Cuida PE)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atrelado a oferta blocada de consultas especializadas;</a:t>
            </a:r>
          </a:p>
          <a:p>
            <a:pPr>
              <a:lnSpc>
                <a:spcPts val="3600"/>
              </a:lnSpc>
              <a:spcBef>
                <a:spcPct val="0"/>
              </a:spcBef>
            </a:pPr>
            <a:endParaRPr lang="pt-BR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Institucionalização de </a:t>
            </a: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Reuniões de 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Planejamento Integrado da Oferta,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mensais, com a equipe da Regulação Regional e de Gestão  da UPAE;</a:t>
            </a: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Análise dos indicadores:</a:t>
            </a:r>
            <a:endParaRPr lang="pt-BR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-Perda primária e absenteísmo dos meses anteriores;</a:t>
            </a:r>
          </a:p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-Fila de espera dos municípios da região;</a:t>
            </a:r>
          </a:p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-Fila interna de retornos e interconsultas da UPAE;</a:t>
            </a: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fim de subsidiar:</a:t>
            </a:r>
          </a:p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 Definição das </a:t>
            </a:r>
            <a:r>
              <a:rPr lang="pt-BR" sz="2800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agendas para o mês subsequente;</a:t>
            </a: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pt-BR" sz="2800" dirty="0">
                <a:latin typeface="Montserrat"/>
                <a:ea typeface="Montserrat"/>
                <a:cs typeface="Montserrat"/>
                <a:sym typeface="Montserrat"/>
              </a:rPr>
              <a:t>Planejamento de </a:t>
            </a:r>
            <a:r>
              <a:rPr lang="pt-BR" sz="2800" i="1" dirty="0">
                <a:latin typeface="Montserrat"/>
                <a:ea typeface="Montserrat"/>
                <a:cs typeface="Montserrat"/>
                <a:sym typeface="Montserrat"/>
              </a:rPr>
              <a:t>oferta de cotas blocadas </a:t>
            </a:r>
            <a:r>
              <a:rPr lang="pt-BR" sz="2800" dirty="0">
                <a:latin typeface="Montserrat"/>
                <a:ea typeface="Montserrat"/>
                <a:cs typeface="Montserrat"/>
                <a:sym typeface="Montserrat"/>
              </a:rPr>
              <a:t>casadas com Transporte Sanitário;</a:t>
            </a: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pt-BR" sz="2800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Mutirões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consultas e/ou exames;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4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1D76F9B6-E85C-B7F8-D3E9-04D577ABBB4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1C8DAE6-4357-4A32-94B6-430A07D94591}"/>
              </a:ext>
            </a:extLst>
          </p:cNvPr>
          <p:cNvSpPr txBox="1"/>
          <p:nvPr/>
        </p:nvSpPr>
        <p:spPr>
          <a:xfrm>
            <a:off x="463412" y="1461808"/>
            <a:ext cx="491861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600" dirty="0"/>
              <a:t>PROCESSO DE TRABALHO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F830A2E-ADC8-4DA1-A2D9-B89C5935D38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825"/>
          <a:stretch/>
        </p:blipFill>
        <p:spPr>
          <a:xfrm>
            <a:off x="12593782" y="1402184"/>
            <a:ext cx="5722366" cy="315842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3" t="27560" b="20766"/>
          <a:stretch/>
        </p:blipFill>
        <p:spPr>
          <a:xfrm>
            <a:off x="12622565" y="6620738"/>
            <a:ext cx="5820108" cy="366626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6"/>
          <a:stretch/>
        </p:blipFill>
        <p:spPr>
          <a:xfrm>
            <a:off x="12622565" y="4142440"/>
            <a:ext cx="5797169" cy="2774623"/>
          </a:xfrm>
          <a:prstGeom prst="rect">
            <a:avLst/>
          </a:prstGeom>
        </p:spPr>
      </p:pic>
      <p:sp>
        <p:nvSpPr>
          <p:cNvPr id="21" name="Estrela: 5 Pontas 20">
            <a:extLst>
              <a:ext uri="{FF2B5EF4-FFF2-40B4-BE49-F238E27FC236}">
                <a16:creationId xmlns:a16="http://schemas.microsoft.com/office/drawing/2014/main" id="{B38BC24C-4374-48FA-9AB7-7504EFF85F70}"/>
              </a:ext>
            </a:extLst>
          </p:cNvPr>
          <p:cNvSpPr/>
          <p:nvPr/>
        </p:nvSpPr>
        <p:spPr>
          <a:xfrm>
            <a:off x="-7165" y="3902015"/>
            <a:ext cx="761881" cy="718016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4871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4473" y="2493041"/>
            <a:ext cx="10784709" cy="73599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800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Monitoramento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diário da utilização das agendas e compartilhamento em tempo real do painel de utilização através da estratégia de um 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Grupo Interinstitucional no </a:t>
            </a:r>
            <a:r>
              <a:rPr lang="pt-BR" sz="2800" b="1" i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WatsApp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800" i="1" dirty="0">
                <a:latin typeface="Montserrat"/>
                <a:ea typeface="Montserrat"/>
                <a:cs typeface="Montserrat"/>
                <a:sym typeface="Montserrat"/>
              </a:rPr>
              <a:t>(GERES e UPAE);</a:t>
            </a:r>
          </a:p>
          <a:p>
            <a:pPr marL="342900" lvl="0" indent="-3429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pt-BR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800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Orientações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 </a:t>
            </a: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Reuniões da CIR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do 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Colegiado Regional de Regulação</a:t>
            </a:r>
            <a:r>
              <a:rPr lang="pt-BR" sz="2800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Articulação</a:t>
            </a:r>
            <a:r>
              <a:rPr lang="pt-BR" sz="28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diária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 os </a:t>
            </a:r>
            <a:r>
              <a:rPr lang="pt-BR" sz="2800" dirty="0">
                <a:latin typeface="Montserrat"/>
                <a:ea typeface="Montserrat"/>
                <a:cs typeface="Montserrat"/>
                <a:sym typeface="Montserrat"/>
              </a:rPr>
              <a:t>reguladores municipais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para o agendamento das cotas recebidas;</a:t>
            </a:r>
          </a:p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457200" lvl="0" indent="-457200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Execução da 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Estratégia de Overbooking </a:t>
            </a:r>
            <a:r>
              <a:rPr lang="pt-BR" sz="2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 a fila interna da UPAE, viabilizada pelo bloqueio de agendas não utilizadas pelos municípios a partir de 48hs de antecedência das consultas, e disponibilização para pacientes com necessidade de retorno na fila interna da Unidade;</a:t>
            </a:r>
            <a:endParaRPr lang="en-US" sz="28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4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1D76F9B6-E85C-B7F8-D3E9-04D577ABBB4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995B126-239D-4EBF-80D9-4541E28E3742}"/>
              </a:ext>
            </a:extLst>
          </p:cNvPr>
          <p:cNvSpPr txBox="1"/>
          <p:nvPr/>
        </p:nvSpPr>
        <p:spPr>
          <a:xfrm>
            <a:off x="646262" y="1543100"/>
            <a:ext cx="491861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600" dirty="0"/>
              <a:t>PROCESSO DE TRABALHO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4EA7703-D158-4AF5-8C43-5F62017102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689"/>
          <a:stretch/>
        </p:blipFill>
        <p:spPr>
          <a:xfrm>
            <a:off x="11148432" y="1368559"/>
            <a:ext cx="7137981" cy="431873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2EEA4BD-9FD2-42FB-950D-FCC274A7DF9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0935"/>
          <a:stretch/>
        </p:blipFill>
        <p:spPr>
          <a:xfrm>
            <a:off x="11148432" y="5641489"/>
            <a:ext cx="7137981" cy="421151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5AF164A-36CE-4D5C-A25B-0EC621666C1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704" t="7867" r="31826" b="15453"/>
          <a:stretch/>
        </p:blipFill>
        <p:spPr>
          <a:xfrm>
            <a:off x="11159182" y="3352927"/>
            <a:ext cx="2161185" cy="22776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D6C07FB-57DE-4036-BE8E-F1CAAEACCD0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794" r="27420"/>
          <a:stretch/>
        </p:blipFill>
        <p:spPr>
          <a:xfrm>
            <a:off x="12665490" y="4857735"/>
            <a:ext cx="654877" cy="73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45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1166</Words>
  <Application>Microsoft Office PowerPoint</Application>
  <PresentationFormat>Personalizar</PresentationFormat>
  <Paragraphs>134</Paragraphs>
  <Slides>21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Calibri</vt:lpstr>
      <vt:lpstr>Montserrat</vt:lpstr>
      <vt:lpstr>Open Sans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Isabel</cp:lastModifiedBy>
  <cp:revision>58</cp:revision>
  <dcterms:created xsi:type="dcterms:W3CDTF">2025-09-29T18:47:39Z</dcterms:created>
  <dcterms:modified xsi:type="dcterms:W3CDTF">2025-11-17T10:22:14Z</dcterms:modified>
</cp:coreProperties>
</file>