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59" r:id="rId5"/>
    <p:sldId id="262" r:id="rId6"/>
    <p:sldId id="261" r:id="rId7"/>
    <p:sldId id="263" r:id="rId8"/>
    <p:sldId id="274" r:id="rId9"/>
    <p:sldId id="264" r:id="rId10"/>
    <p:sldId id="265" r:id="rId11"/>
    <p:sldId id="266" r:id="rId12"/>
    <p:sldId id="267" r:id="rId13"/>
    <p:sldId id="268" r:id="rId14"/>
    <p:sldId id="269" r:id="rId15"/>
    <p:sldId id="270" r:id="rId16"/>
    <p:sldId id="271" r:id="rId17"/>
    <p:sldId id="272" r:id="rId18"/>
  </p:sldIdLst>
  <p:sldSz cx="18286413" cy="10287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p:cViewPr>
        <p:scale>
          <a:sx n="48" d="100"/>
          <a:sy n="48" d="100"/>
        </p:scale>
        <p:origin x="636" y="-246"/>
      </p:cViewPr>
      <p:guideLst>
        <p:guide orient="horz" pos="3240"/>
        <p:guide pos="57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371482" y="3195640"/>
            <a:ext cx="15543451" cy="2205038"/>
          </a:xfrm>
        </p:spPr>
        <p:txBody>
          <a:bodyPr/>
          <a:lstStyle/>
          <a:p>
            <a:r>
              <a:rPr lang="pt-BR"/>
              <a:t>Clique para editar o estilo do título mestre</a:t>
            </a:r>
          </a:p>
        </p:txBody>
      </p:sp>
      <p:sp>
        <p:nvSpPr>
          <p:cNvPr id="3" name="Subtítulo 2"/>
          <p:cNvSpPr>
            <a:spLocks noGrp="1"/>
          </p:cNvSpPr>
          <p:nvPr>
            <p:ph type="subTitle" idx="1"/>
          </p:nvPr>
        </p:nvSpPr>
        <p:spPr>
          <a:xfrm>
            <a:off x="2742963" y="5829300"/>
            <a:ext cx="12800489" cy="26289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568A99A3-F29C-4B2A-9407-130559C812EA}" type="datetimeFigureOut">
              <a:rPr lang="pt-BR" smtClean="0"/>
              <a:t>29/10/2025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7C3D9E5-9362-4390-A61E-0DF166ECDEB3}"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68A99A3-F29C-4B2A-9407-130559C812EA}" type="datetimeFigureOut">
              <a:rPr lang="pt-BR" smtClean="0"/>
              <a:t>29/10/2025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7C3D9E5-9362-4390-A61E-0DF166ECDEB3}"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26515300" y="411959"/>
            <a:ext cx="8225712" cy="8777288"/>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1828641" y="411959"/>
            <a:ext cx="24381884" cy="8777288"/>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68A99A3-F29C-4B2A-9407-130559C812EA}" type="datetimeFigureOut">
              <a:rPr lang="pt-BR" smtClean="0"/>
              <a:t>29/10/2025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7C3D9E5-9362-4390-A61E-0DF166ECDEB3}"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68A99A3-F29C-4B2A-9407-130559C812EA}" type="datetimeFigureOut">
              <a:rPr lang="pt-BR" smtClean="0"/>
              <a:t>29/10/2025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7C3D9E5-9362-4390-A61E-0DF166ECDEB3}"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1444502" y="6610352"/>
            <a:ext cx="15543451" cy="2043113"/>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1444502" y="4360070"/>
            <a:ext cx="15543451" cy="225028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p>
            <a:fld id="{568A99A3-F29C-4B2A-9407-130559C812EA}" type="datetimeFigureOut">
              <a:rPr lang="pt-BR" smtClean="0"/>
              <a:t>29/10/2025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7C3D9E5-9362-4390-A61E-0DF166ECDEB3}" type="slidenum">
              <a:rPr lang="pt-BR" smtClean="0"/>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1828643" y="2400302"/>
            <a:ext cx="16302211" cy="67889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18435626" y="2400302"/>
            <a:ext cx="16305385" cy="67889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568A99A3-F29C-4B2A-9407-130559C812EA}" type="datetimeFigureOut">
              <a:rPr lang="pt-BR" smtClean="0"/>
              <a:t>29/10/2025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7C3D9E5-9362-4390-A61E-0DF166ECDEB3}"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914321" y="411957"/>
            <a:ext cx="16457772" cy="1714500"/>
          </a:xfrm>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914322" y="2302670"/>
            <a:ext cx="8079675" cy="95964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914322" y="3262313"/>
            <a:ext cx="8079675" cy="592693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9289246" y="2302670"/>
            <a:ext cx="8082849" cy="95964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9289246" y="3262313"/>
            <a:ext cx="8082849" cy="592693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568A99A3-F29C-4B2A-9407-130559C812EA}" type="datetimeFigureOut">
              <a:rPr lang="pt-BR" smtClean="0"/>
              <a:t>29/10/2025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7C3D9E5-9362-4390-A61E-0DF166ECDEB3}"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2"/>
          <p:cNvSpPr>
            <a:spLocks noGrp="1"/>
          </p:cNvSpPr>
          <p:nvPr>
            <p:ph type="dt" sz="half" idx="10"/>
          </p:nvPr>
        </p:nvSpPr>
        <p:spPr/>
        <p:txBody>
          <a:bodyPr/>
          <a:lstStyle/>
          <a:p>
            <a:fld id="{568A99A3-F29C-4B2A-9407-130559C812EA}" type="datetimeFigureOut">
              <a:rPr lang="pt-BR" smtClean="0"/>
              <a:t>29/10/2025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7C3D9E5-9362-4390-A61E-0DF166ECDEB3}"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68A99A3-F29C-4B2A-9407-130559C812EA}" type="datetimeFigureOut">
              <a:rPr lang="pt-BR" smtClean="0"/>
              <a:t>29/10/2025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7C3D9E5-9362-4390-A61E-0DF166ECDEB3}"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914322" y="409575"/>
            <a:ext cx="6016104" cy="1743075"/>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7149480" y="409577"/>
            <a:ext cx="10222613" cy="87796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914322" y="2152652"/>
            <a:ext cx="6016104" cy="703659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568A99A3-F29C-4B2A-9407-130559C812EA}" type="datetimeFigureOut">
              <a:rPr lang="pt-BR" smtClean="0"/>
              <a:t>29/10/2025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7C3D9E5-9362-4390-A61E-0DF166ECDEB3}"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3584265" y="7200900"/>
            <a:ext cx="10971848" cy="850107"/>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3584265" y="919163"/>
            <a:ext cx="10971848" cy="6172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3584265" y="8051007"/>
            <a:ext cx="10971848" cy="12072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568A99A3-F29C-4B2A-9407-130559C812EA}" type="datetimeFigureOut">
              <a:rPr lang="pt-BR" smtClean="0"/>
              <a:t>29/10/2025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7C3D9E5-9362-4390-A61E-0DF166ECDEB3}"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914321" y="411957"/>
            <a:ext cx="16457772" cy="1714500"/>
          </a:xfrm>
          <a:prstGeom prst="rect">
            <a:avLst/>
          </a:prstGeom>
        </p:spPr>
        <p:txBody>
          <a:bodyPr vert="horz" lIns="91440" tIns="45720" rIns="91440" bIns="45720" rtlCol="0" anchor="ctr">
            <a:normAutofit/>
          </a:bodyPr>
          <a:lstStyle/>
          <a:p>
            <a:r>
              <a:rPr lang="pt-BR"/>
              <a:t>Clique para editar o estilo do título mestre</a:t>
            </a:r>
          </a:p>
        </p:txBody>
      </p:sp>
      <p:sp>
        <p:nvSpPr>
          <p:cNvPr id="3" name="Espaço Reservado para Texto 2"/>
          <p:cNvSpPr>
            <a:spLocks noGrp="1"/>
          </p:cNvSpPr>
          <p:nvPr>
            <p:ph type="body" idx="1"/>
          </p:nvPr>
        </p:nvSpPr>
        <p:spPr>
          <a:xfrm>
            <a:off x="914321" y="2400302"/>
            <a:ext cx="16457772" cy="6788945"/>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914321" y="9534527"/>
            <a:ext cx="4266830" cy="547688"/>
          </a:xfrm>
          <a:prstGeom prst="rect">
            <a:avLst/>
          </a:prstGeom>
        </p:spPr>
        <p:txBody>
          <a:bodyPr vert="horz" lIns="91440" tIns="45720" rIns="91440" bIns="45720" rtlCol="0" anchor="ctr"/>
          <a:lstStyle>
            <a:lvl1pPr algn="l">
              <a:defRPr sz="1200">
                <a:solidFill>
                  <a:schemeClr val="tx1">
                    <a:tint val="75000"/>
                  </a:schemeClr>
                </a:solidFill>
              </a:defRPr>
            </a:lvl1pPr>
          </a:lstStyle>
          <a:p>
            <a:fld id="{568A99A3-F29C-4B2A-9407-130559C812EA}" type="datetimeFigureOut">
              <a:rPr lang="pt-BR" smtClean="0"/>
              <a:t>29/10/2025</a:t>
            </a:fld>
            <a:endParaRPr lang="pt-BR"/>
          </a:p>
        </p:txBody>
      </p:sp>
      <p:sp>
        <p:nvSpPr>
          <p:cNvPr id="5" name="Espaço Reservado para Rodapé 4"/>
          <p:cNvSpPr>
            <a:spLocks noGrp="1"/>
          </p:cNvSpPr>
          <p:nvPr>
            <p:ph type="ftr" sz="quarter" idx="3"/>
          </p:nvPr>
        </p:nvSpPr>
        <p:spPr>
          <a:xfrm>
            <a:off x="6247859" y="9534527"/>
            <a:ext cx="5790697"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13105263" y="9534527"/>
            <a:ext cx="426683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D7C3D9E5-9362-4390-A61E-0DF166ECDEB3}" type="slidenum">
              <a:rPr lang="pt-BR" smtClean="0"/>
              <a:t>‹nº›</a:t>
            </a:fld>
            <a:endParaRPr lang="pt-BR"/>
          </a:p>
        </p:txBody>
      </p:sp>
      <p:pic>
        <p:nvPicPr>
          <p:cNvPr id="1026" name="Picture 2" descr="C:\Users\rao656402\Desktop\ppt1.png"/>
          <p:cNvPicPr>
            <a:picLocks noChangeAspect="1" noChangeArrowheads="1"/>
          </p:cNvPicPr>
          <p:nvPr userDrawn="1"/>
        </p:nvPicPr>
        <p:blipFill>
          <a:blip r:embed="rId13" cstate="print"/>
          <a:srcRect/>
          <a:stretch>
            <a:fillRect/>
          </a:stretch>
        </p:blipFill>
        <p:spPr bwMode="auto">
          <a:xfrm>
            <a:off x="-3175" y="-4763"/>
            <a:ext cx="18294350" cy="10296526"/>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ao656402\Desktop\logo.png"/>
          <p:cNvPicPr>
            <a:picLocks noChangeAspect="1" noChangeArrowheads="1"/>
          </p:cNvPicPr>
          <p:nvPr/>
        </p:nvPicPr>
        <p:blipFill>
          <a:blip r:embed="rId2" cstate="print"/>
          <a:srcRect/>
          <a:stretch>
            <a:fillRect/>
          </a:stretch>
        </p:blipFill>
        <p:spPr bwMode="auto">
          <a:xfrm>
            <a:off x="78195" y="141846"/>
            <a:ext cx="5617560" cy="2086351"/>
          </a:xfrm>
          <a:prstGeom prst="rect">
            <a:avLst/>
          </a:prstGeom>
          <a:noFill/>
        </p:spPr>
      </p:pic>
      <p:pic>
        <p:nvPicPr>
          <p:cNvPr id="2051" name="Picture 3" descr="C:\Users\rao656402\Desktop\logos 2.png"/>
          <p:cNvPicPr>
            <a:picLocks noChangeAspect="1" noChangeArrowheads="1"/>
          </p:cNvPicPr>
          <p:nvPr/>
        </p:nvPicPr>
        <p:blipFill>
          <a:blip r:embed="rId3" cstate="print"/>
          <a:srcRect/>
          <a:stretch>
            <a:fillRect/>
          </a:stretch>
        </p:blipFill>
        <p:spPr bwMode="auto">
          <a:xfrm>
            <a:off x="9647262" y="9365363"/>
            <a:ext cx="8239041" cy="595409"/>
          </a:xfrm>
          <a:prstGeom prst="rect">
            <a:avLst/>
          </a:prstGeom>
          <a:noFill/>
        </p:spPr>
      </p:pic>
      <p:sp>
        <p:nvSpPr>
          <p:cNvPr id="6" name="TextBox 5"/>
          <p:cNvSpPr txBox="1"/>
          <p:nvPr/>
        </p:nvSpPr>
        <p:spPr>
          <a:xfrm>
            <a:off x="5254774" y="2814560"/>
            <a:ext cx="12145530" cy="3693319"/>
          </a:xfrm>
          <a:prstGeom prst="rect">
            <a:avLst/>
          </a:prstGeom>
        </p:spPr>
        <p:txBody>
          <a:bodyPr wrap="square" lIns="0" tIns="0" rIns="0" bIns="0" rtlCol="0" anchor="t">
            <a:spAutoFit/>
          </a:bodyPr>
          <a:lstStyle/>
          <a:p>
            <a:pPr algn="just"/>
            <a:r>
              <a:rPr lang="pt-BR" sz="4800" b="1" dirty="0">
                <a:solidFill>
                  <a:schemeClr val="bg1"/>
                </a:solidFill>
                <a:latin typeface="Times New Roman" panose="02020603050405020304" pitchFamily="18" charset="0"/>
                <a:cs typeface="Times New Roman" panose="02020603050405020304" pitchFamily="18" charset="0"/>
              </a:rPr>
              <a:t>UTILIZAÇÃO DA FERRAMENTA DE AUTOMEDIÇÃO DA PRESSÃO ARTERIAL SISTÊMICA NOS USUÁRIOS DA UNIDADE DE SAÚDE DA FAMILIA JOSÉ PIMENTEL LINS, OURICURI – PE</a:t>
            </a:r>
          </a:p>
        </p:txBody>
      </p:sp>
      <p:sp>
        <p:nvSpPr>
          <p:cNvPr id="7" name="TextBox 6"/>
          <p:cNvSpPr txBox="1"/>
          <p:nvPr/>
        </p:nvSpPr>
        <p:spPr>
          <a:xfrm>
            <a:off x="169175" y="7343714"/>
            <a:ext cx="10552202" cy="2319353"/>
          </a:xfrm>
          <a:prstGeom prst="rect">
            <a:avLst/>
          </a:prstGeom>
        </p:spPr>
        <p:txBody>
          <a:bodyPr wrap="square" lIns="0" tIns="0" rIns="0" bIns="0" rtlCol="0" anchor="t">
            <a:spAutoFit/>
          </a:bodyPr>
          <a:lstStyle/>
          <a:p>
            <a:pPr fontAlgn="base"/>
            <a:r>
              <a:rPr lang="en-US" sz="2800" dirty="0">
                <a:solidFill>
                  <a:srgbClr val="FDFDFE"/>
                </a:solidFill>
                <a:latin typeface="Times New Roman" panose="02020603050405020304" pitchFamily="18" charset="0"/>
                <a:ea typeface="Montserrat"/>
                <a:cs typeface="Times New Roman" panose="02020603050405020304" pitchFamily="18" charset="0"/>
                <a:sym typeface="Montserrat"/>
              </a:rPr>
              <a:t>Autores: </a:t>
            </a:r>
            <a:r>
              <a:rPr lang="pt-BR" sz="2800" dirty="0">
                <a:solidFill>
                  <a:schemeClr val="bg1"/>
                </a:solidFill>
                <a:latin typeface="Times New Roman" panose="02020603050405020304" pitchFamily="18" charset="0"/>
                <a:cs typeface="Times New Roman" panose="02020603050405020304" pitchFamily="18" charset="0"/>
              </a:rPr>
              <a:t>Murilo Augusto Moreira; Estênio Gabriel Miranda; Francarlos de Oliveira Souza; João Antônio Gonçalves Filho; Sarah Mourão de Sá; Sara Araújo de Morais</a:t>
            </a:r>
          </a:p>
          <a:p>
            <a:pPr>
              <a:lnSpc>
                <a:spcPts val="4200"/>
              </a:lnSpc>
            </a:pPr>
            <a:endParaRPr lang="en-US" sz="2800" dirty="0">
              <a:solidFill>
                <a:srgbClr val="FDFDFE"/>
              </a:solidFill>
              <a:latin typeface="Times New Roman" panose="02020603050405020304" pitchFamily="18" charset="0"/>
              <a:ea typeface="Montserrat"/>
              <a:cs typeface="Times New Roman" panose="02020603050405020304" pitchFamily="18" charset="0"/>
            </a:endParaRPr>
          </a:p>
          <a:p>
            <a:pPr algn="l">
              <a:lnSpc>
                <a:spcPts val="4200"/>
              </a:lnSpc>
              <a:spcBef>
                <a:spcPct val="0"/>
              </a:spcBef>
            </a:pPr>
            <a:r>
              <a:rPr lang="en-US" sz="2800" dirty="0">
                <a:solidFill>
                  <a:srgbClr val="FDFDFE"/>
                </a:solidFill>
                <a:latin typeface="Times New Roman" panose="02020603050405020304" pitchFamily="18" charset="0"/>
                <a:ea typeface="Montserrat"/>
                <a:cs typeface="Times New Roman" panose="02020603050405020304" pitchFamily="18" charset="0"/>
                <a:sym typeface="Montserrat"/>
              </a:rPr>
              <a:t>Instituições: SMS OURICURI E FAP-ARARIPINA</a:t>
            </a:r>
            <a:endParaRPr lang="en-US" sz="2800" dirty="0">
              <a:solidFill>
                <a:srgbClr val="FDFDFE"/>
              </a:solidFill>
              <a:latin typeface="Times New Roman" panose="02020603050405020304" pitchFamily="18" charset="0"/>
              <a:ea typeface="Montserrat"/>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o656402\Desktop\azul.png"/>
          <p:cNvPicPr>
            <a:picLocks noChangeAspect="1" noChangeArrowheads="1"/>
          </p:cNvPicPr>
          <p:nvPr/>
        </p:nvPicPr>
        <p:blipFill>
          <a:blip r:embed="rId2" cstate="print"/>
          <a:srcRect/>
          <a:stretch>
            <a:fillRect/>
          </a:stretch>
        </p:blipFill>
        <p:spPr bwMode="auto">
          <a:xfrm>
            <a:off x="7775054" y="-41076"/>
            <a:ext cx="10511359" cy="10472092"/>
          </a:xfrm>
          <a:prstGeom prst="rect">
            <a:avLst/>
          </a:prstGeom>
          <a:noFill/>
        </p:spPr>
      </p:pic>
      <p:grpSp>
        <p:nvGrpSpPr>
          <p:cNvPr id="2" name="Group 2"/>
          <p:cNvGrpSpPr/>
          <p:nvPr/>
        </p:nvGrpSpPr>
        <p:grpSpPr>
          <a:xfrm>
            <a:off x="0" y="1317345"/>
            <a:ext cx="18286413" cy="8352539"/>
            <a:chOff x="0" y="0"/>
            <a:chExt cx="4846134" cy="2199846"/>
          </a:xfrm>
        </p:grpSpPr>
        <p:sp>
          <p:nvSpPr>
            <p:cNvPr id="5" name="Freeform 3"/>
            <p:cNvSpPr/>
            <p:nvPr/>
          </p:nvSpPr>
          <p:spPr>
            <a:xfrm>
              <a:off x="0" y="0"/>
              <a:ext cx="4846134" cy="2199846"/>
            </a:xfrm>
            <a:custGeom>
              <a:avLst/>
              <a:gdLst/>
              <a:ahLst/>
              <a:cxnLst/>
              <a:rect l="l" t="t" r="r" b="b"/>
              <a:pathLst>
                <a:path w="4846134" h="2199846">
                  <a:moveTo>
                    <a:pt x="0" y="0"/>
                  </a:moveTo>
                  <a:lnTo>
                    <a:pt x="4846134" y="0"/>
                  </a:lnTo>
                  <a:lnTo>
                    <a:pt x="4846134" y="2199846"/>
                  </a:lnTo>
                  <a:lnTo>
                    <a:pt x="0" y="2199846"/>
                  </a:lnTo>
                  <a:close/>
                </a:path>
              </a:pathLst>
            </a:custGeom>
            <a:solidFill>
              <a:srgbClr val="FDFDFE"/>
            </a:solidFill>
          </p:spPr>
          <p:txBody>
            <a:bodyPr/>
            <a:lstStyle/>
            <a:p>
              <a:endParaRPr lang="pt-BR"/>
            </a:p>
          </p:txBody>
        </p:sp>
        <p:sp>
          <p:nvSpPr>
            <p:cNvPr id="6" name="TextBox 4"/>
            <p:cNvSpPr txBox="1"/>
            <p:nvPr/>
          </p:nvSpPr>
          <p:spPr>
            <a:xfrm>
              <a:off x="0" y="-38100"/>
              <a:ext cx="4846134" cy="2237946"/>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6"/>
          <p:cNvSpPr txBox="1"/>
          <p:nvPr/>
        </p:nvSpPr>
        <p:spPr>
          <a:xfrm>
            <a:off x="574254" y="1687116"/>
            <a:ext cx="16921879" cy="2769989"/>
          </a:xfrm>
          <a:prstGeom prst="rect">
            <a:avLst/>
          </a:prstGeom>
        </p:spPr>
        <p:txBody>
          <a:bodyPr wrap="square" lIns="0" tIns="0" rIns="0" bIns="0" rtlCol="0" anchor="t">
            <a:spAutoFit/>
          </a:bodyPr>
          <a:lstStyle/>
          <a:p>
            <a:pPr lvl="0" algn="just">
              <a:lnSpc>
                <a:spcPts val="3600"/>
              </a:lnSpc>
              <a:spcBef>
                <a:spcPct val="0"/>
              </a:spcBef>
            </a:pPr>
            <a:r>
              <a:rPr lang="pt-BR" sz="3200" dirty="0">
                <a:latin typeface="Times New Roman" panose="02020603050405020304" pitchFamily="18" charset="0"/>
                <a:cs typeface="Times New Roman" panose="02020603050405020304" pitchFamily="18" charset="0"/>
              </a:rPr>
              <a:t>A implementação sistemática da automedição da pressão arterial (AMPA) demonstra potencial significativo na ampliação da vigilância e do controle dos níveis pressóricos entre indivíduos hipertensos, configurando-se como uma estratégia de grande impacto em saúde pública. Tal prática favorece o protagonismo do paciente no manejo do processo saúde-doença, promove maior adesão terapêutica e contribui de forma expressiva para a redução da morbimortalidade associada à hipertensão arterial sistêmica, uma das principais doenças crônicas não transmissíveis</a:t>
            </a:r>
            <a:endParaRPr lang="en-US" sz="3200" dirty="0">
              <a:solidFill>
                <a:srgbClr val="000000"/>
              </a:solidFill>
              <a:latin typeface="Times New Roman" panose="02020603050405020304" pitchFamily="18" charset="0"/>
              <a:ea typeface="Montserrat"/>
              <a:cs typeface="Times New Roman" panose="02020603050405020304" pitchFamily="18" charset="0"/>
              <a:sym typeface="Montserrat"/>
            </a:endParaRPr>
          </a:p>
        </p:txBody>
      </p:sp>
      <p:sp>
        <p:nvSpPr>
          <p:cNvPr id="8" name="TextBox 10">
            <a:extLst>
              <a:ext uri="{FF2B5EF4-FFF2-40B4-BE49-F238E27FC236}">
                <a16:creationId xmlns:a16="http://schemas.microsoft.com/office/drawing/2014/main" id="{5FAE65DD-5258-FC7E-1BA0-23BE3E11585B}"/>
              </a:ext>
            </a:extLst>
          </p:cNvPr>
          <p:cNvSpPr txBox="1"/>
          <p:nvPr/>
        </p:nvSpPr>
        <p:spPr>
          <a:xfrm>
            <a:off x="10656303" y="390972"/>
            <a:ext cx="7630110" cy="615553"/>
          </a:xfrm>
          <a:prstGeom prst="rect">
            <a:avLst/>
          </a:prstGeom>
        </p:spPr>
        <p:txBody>
          <a:bodyPr wrap="square" lIns="0" tIns="0" rIns="0" bIns="0" rtlCol="0" anchor="t">
            <a:spAutoFit/>
          </a:bodyPr>
          <a:lstStyle/>
          <a:p>
            <a:pPr marL="0" lvl="0" indent="0">
              <a:lnSpc>
                <a:spcPts val="2446"/>
              </a:lnSpc>
              <a:spcBef>
                <a:spcPct val="0"/>
              </a:spcBef>
            </a:pPr>
            <a:r>
              <a:rPr lang="pt-BR" b="1" dirty="0">
                <a:solidFill>
                  <a:schemeClr val="bg1"/>
                </a:solidFill>
              </a:rPr>
              <a:t>Congresso Pernambucano de Inovação &amp; Integração em Saúde - CPIIS </a:t>
            </a:r>
          </a:p>
          <a:p>
            <a:pPr marL="0" lvl="0" indent="0">
              <a:lnSpc>
                <a:spcPts val="2446"/>
              </a:lnSpc>
              <a:spcBef>
                <a:spcPct val="0"/>
              </a:spcBef>
            </a:pPr>
            <a:r>
              <a:rPr lang="pt-BR" b="1" dirty="0" err="1">
                <a:solidFill>
                  <a:schemeClr val="bg1"/>
                </a:solidFill>
              </a:rPr>
              <a:t>I</a:t>
            </a:r>
            <a:r>
              <a:rPr lang="pt-BR" b="1" dirty="0">
                <a:solidFill>
                  <a:schemeClr val="bg1"/>
                </a:solidFill>
              </a:rPr>
              <a:t> Mostra Pernambucana de Experiências Exitosas em Saúde (MEX-SAÚDE PE)</a:t>
            </a:r>
            <a:endParaRPr lang="en-US" b="1" dirty="0">
              <a:solidFill>
                <a:schemeClr val="bg1"/>
              </a:solidFill>
              <a:latin typeface="Montserrat"/>
              <a:ea typeface="Montserrat"/>
              <a:cs typeface="Montserrat"/>
            </a:endParaRPr>
          </a:p>
        </p:txBody>
      </p:sp>
      <p:pic>
        <p:nvPicPr>
          <p:cNvPr id="9" name="Picture 2" descr="C:\Users\rao656402\Desktop\logo.png"/>
          <p:cNvPicPr>
            <a:picLocks noChangeAspect="1" noChangeArrowheads="1"/>
          </p:cNvPicPr>
          <p:nvPr/>
        </p:nvPicPr>
        <p:blipFill>
          <a:blip r:embed="rId3" cstate="print"/>
          <a:srcRect r="72171" b="-13624"/>
          <a:stretch>
            <a:fillRect/>
          </a:stretch>
        </p:blipFill>
        <p:spPr bwMode="auto">
          <a:xfrm>
            <a:off x="9863286" y="246956"/>
            <a:ext cx="664815" cy="1008112"/>
          </a:xfrm>
          <a:prstGeom prst="rect">
            <a:avLst/>
          </a:prstGeom>
          <a:noFill/>
        </p:spPr>
      </p:pic>
      <p:sp>
        <p:nvSpPr>
          <p:cNvPr id="10" name="TextBox 9">
            <a:extLst>
              <a:ext uri="{FF2B5EF4-FFF2-40B4-BE49-F238E27FC236}">
                <a16:creationId xmlns:a16="http://schemas.microsoft.com/office/drawing/2014/main" id="{74AC1B0C-74BA-3BB4-EA85-5D1C0DE92037}"/>
              </a:ext>
            </a:extLst>
          </p:cNvPr>
          <p:cNvSpPr txBox="1"/>
          <p:nvPr/>
        </p:nvSpPr>
        <p:spPr>
          <a:xfrm>
            <a:off x="1222326" y="393237"/>
            <a:ext cx="14442513" cy="551433"/>
          </a:xfrm>
          <a:prstGeom prst="rect">
            <a:avLst/>
          </a:prstGeom>
        </p:spPr>
        <p:txBody>
          <a:bodyPr lIns="0" tIns="0" rIns="0" bIns="0" rtlCol="0" anchor="t">
            <a:spAutoFit/>
          </a:bodyPr>
          <a:lstStyle/>
          <a:p>
            <a:pPr marL="0" lvl="0" indent="0" algn="l">
              <a:lnSpc>
                <a:spcPts val="4320"/>
              </a:lnSpc>
              <a:spcBef>
                <a:spcPct val="0"/>
              </a:spcBef>
            </a:pPr>
            <a:r>
              <a:rPr lang="en-US" sz="3600" dirty="0">
                <a:solidFill>
                  <a:srgbClr val="FDFDFE"/>
                </a:solidFill>
                <a:latin typeface="Montserrat"/>
                <a:ea typeface="Montserrat Bold"/>
                <a:cs typeface="Montserrat Bold"/>
                <a:sym typeface="Montserrat Bold"/>
              </a:rPr>
              <a:t>RESULTADOS</a:t>
            </a:r>
            <a:endParaRPr lang="en-US" sz="3600" dirty="0">
              <a:solidFill>
                <a:srgbClr val="FDFDFE"/>
              </a:solidFill>
              <a:latin typeface="Montserrat"/>
              <a:ea typeface="Montserrat Bold"/>
              <a:cs typeface="Montserrat Bold"/>
            </a:endParaRPr>
          </a:p>
        </p:txBody>
      </p:sp>
      <p:pic>
        <p:nvPicPr>
          <p:cNvPr id="11" name="Picture 3" descr="C:\Users\rao656402\Desktop\logos 2.png"/>
          <p:cNvPicPr>
            <a:picLocks noChangeAspect="1" noChangeArrowheads="1"/>
          </p:cNvPicPr>
          <p:nvPr/>
        </p:nvPicPr>
        <p:blipFill>
          <a:blip r:embed="rId4" cstate="print"/>
          <a:srcRect/>
          <a:stretch>
            <a:fillRect/>
          </a:stretch>
        </p:blipFill>
        <p:spPr bwMode="auto">
          <a:xfrm>
            <a:off x="11735494" y="9706022"/>
            <a:ext cx="5760640" cy="416303"/>
          </a:xfrm>
          <a:prstGeom prst="rect">
            <a:avLst/>
          </a:prstGeom>
          <a:noFill/>
        </p:spPr>
      </p:pic>
      <p:pic>
        <p:nvPicPr>
          <p:cNvPr id="18" name="Imagem 17" descr="Pessoas em pé em frente a computador&#10;&#10;O conteúdo gerado por IA pode estar incorreto.">
            <a:extLst>
              <a:ext uri="{FF2B5EF4-FFF2-40B4-BE49-F238E27FC236}">
                <a16:creationId xmlns:a16="http://schemas.microsoft.com/office/drawing/2014/main" id="{C03CC6AC-C476-0811-B72E-A6DD3EEF7F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841" y="4849502"/>
            <a:ext cx="5903979" cy="4427984"/>
          </a:xfrm>
          <a:prstGeom prst="rect">
            <a:avLst/>
          </a:prstGeom>
        </p:spPr>
      </p:pic>
      <p:pic>
        <p:nvPicPr>
          <p:cNvPr id="20" name="Imagem 19">
            <a:extLst>
              <a:ext uri="{FF2B5EF4-FFF2-40B4-BE49-F238E27FC236}">
                <a16:creationId xmlns:a16="http://schemas.microsoft.com/office/drawing/2014/main" id="{9C10E888-E759-8502-4814-F7D046491B86}"/>
              </a:ext>
            </a:extLst>
          </p:cNvPr>
          <p:cNvPicPr>
            <a:picLocks noChangeAspect="1"/>
          </p:cNvPicPr>
          <p:nvPr/>
        </p:nvPicPr>
        <p:blipFill>
          <a:blip r:embed="rId6">
            <a:extLst>
              <a:ext uri="{28A0092B-C50C-407E-A947-70E740481C1C}">
                <a14:useLocalDpi xmlns:a14="http://schemas.microsoft.com/office/drawing/2010/main" val="0"/>
              </a:ext>
            </a:extLst>
          </a:blip>
          <a:srcRect l="1467" t="8399" r="224" b="22900"/>
          <a:stretch>
            <a:fillRect/>
          </a:stretch>
        </p:blipFill>
        <p:spPr>
          <a:xfrm>
            <a:off x="7019661" y="4849502"/>
            <a:ext cx="4392488" cy="4512550"/>
          </a:xfrm>
          <a:prstGeom prst="rect">
            <a:avLst/>
          </a:prstGeom>
        </p:spPr>
      </p:pic>
      <p:pic>
        <p:nvPicPr>
          <p:cNvPr id="21" name="Imagem 20">
            <a:extLst>
              <a:ext uri="{FF2B5EF4-FFF2-40B4-BE49-F238E27FC236}">
                <a16:creationId xmlns:a16="http://schemas.microsoft.com/office/drawing/2014/main" id="{C44FE2DA-3DDA-964C-C646-ECBAC752FA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76368" y="4775801"/>
            <a:ext cx="6388510" cy="45125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rao656402\Desktop\logo.png"/>
          <p:cNvPicPr>
            <a:picLocks noChangeAspect="1" noChangeArrowheads="1"/>
          </p:cNvPicPr>
          <p:nvPr/>
        </p:nvPicPr>
        <p:blipFill>
          <a:blip r:embed="rId2" cstate="print"/>
          <a:srcRect/>
          <a:stretch>
            <a:fillRect/>
          </a:stretch>
        </p:blipFill>
        <p:spPr bwMode="auto">
          <a:xfrm>
            <a:off x="1006302" y="4253458"/>
            <a:ext cx="5692485" cy="2114178"/>
          </a:xfrm>
          <a:prstGeom prst="rect">
            <a:avLst/>
          </a:prstGeom>
          <a:noFill/>
        </p:spPr>
      </p:pic>
      <p:sp>
        <p:nvSpPr>
          <p:cNvPr id="7" name="TextBox 3"/>
          <p:cNvSpPr txBox="1"/>
          <p:nvPr/>
        </p:nvSpPr>
        <p:spPr>
          <a:xfrm>
            <a:off x="7950794" y="4019835"/>
            <a:ext cx="9341528" cy="2215991"/>
          </a:xfrm>
          <a:prstGeom prst="rect">
            <a:avLst/>
          </a:prstGeom>
        </p:spPr>
        <p:txBody>
          <a:bodyPr lIns="0" tIns="0" rIns="0" bIns="0" rtlCol="0" anchor="t">
            <a:spAutoFit/>
          </a:bodyPr>
          <a:lstStyle/>
          <a:p>
            <a:pPr algn="r">
              <a:spcBef>
                <a:spcPct val="0"/>
              </a:spcBef>
            </a:pPr>
            <a:r>
              <a:rPr lang="en-US" sz="7200" dirty="0">
                <a:solidFill>
                  <a:srgbClr val="FDFDFE"/>
                </a:solidFill>
                <a:latin typeface="Montserrat"/>
                <a:ea typeface="Montserrat"/>
                <a:cs typeface="Montserrat"/>
                <a:sym typeface="Montserrat"/>
              </a:rPr>
              <a:t>APRENDIZADO E ANÁLISE CRÍTICA</a:t>
            </a:r>
            <a:endParaRPr lang="pt-BR" sz="7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o656402\Desktop\azul.png"/>
          <p:cNvPicPr>
            <a:picLocks noChangeAspect="1" noChangeArrowheads="1"/>
          </p:cNvPicPr>
          <p:nvPr/>
        </p:nvPicPr>
        <p:blipFill>
          <a:blip r:embed="rId2" cstate="print"/>
          <a:srcRect/>
          <a:stretch>
            <a:fillRect/>
          </a:stretch>
        </p:blipFill>
        <p:spPr bwMode="auto">
          <a:xfrm>
            <a:off x="7775054" y="-41076"/>
            <a:ext cx="10511359" cy="10472092"/>
          </a:xfrm>
          <a:prstGeom prst="rect">
            <a:avLst/>
          </a:prstGeom>
          <a:noFill/>
        </p:spPr>
      </p:pic>
      <p:grpSp>
        <p:nvGrpSpPr>
          <p:cNvPr id="2" name="Group 2"/>
          <p:cNvGrpSpPr/>
          <p:nvPr/>
        </p:nvGrpSpPr>
        <p:grpSpPr>
          <a:xfrm>
            <a:off x="0" y="1317345"/>
            <a:ext cx="18286413" cy="8352539"/>
            <a:chOff x="0" y="0"/>
            <a:chExt cx="4846134" cy="2199846"/>
          </a:xfrm>
        </p:grpSpPr>
        <p:sp>
          <p:nvSpPr>
            <p:cNvPr id="5" name="Freeform 3"/>
            <p:cNvSpPr/>
            <p:nvPr/>
          </p:nvSpPr>
          <p:spPr>
            <a:xfrm>
              <a:off x="0" y="0"/>
              <a:ext cx="4846134" cy="2199846"/>
            </a:xfrm>
            <a:custGeom>
              <a:avLst/>
              <a:gdLst/>
              <a:ahLst/>
              <a:cxnLst/>
              <a:rect l="l" t="t" r="r" b="b"/>
              <a:pathLst>
                <a:path w="4846134" h="2199846">
                  <a:moveTo>
                    <a:pt x="0" y="0"/>
                  </a:moveTo>
                  <a:lnTo>
                    <a:pt x="4846134" y="0"/>
                  </a:lnTo>
                  <a:lnTo>
                    <a:pt x="4846134" y="2199846"/>
                  </a:lnTo>
                  <a:lnTo>
                    <a:pt x="0" y="2199846"/>
                  </a:lnTo>
                  <a:close/>
                </a:path>
              </a:pathLst>
            </a:custGeom>
            <a:solidFill>
              <a:srgbClr val="FDFDFE"/>
            </a:solidFill>
          </p:spPr>
          <p:txBody>
            <a:bodyPr/>
            <a:lstStyle/>
            <a:p>
              <a:endParaRPr lang="pt-BR" dirty="0"/>
            </a:p>
          </p:txBody>
        </p:sp>
        <p:sp>
          <p:nvSpPr>
            <p:cNvPr id="6" name="TextBox 4"/>
            <p:cNvSpPr txBox="1"/>
            <p:nvPr/>
          </p:nvSpPr>
          <p:spPr>
            <a:xfrm>
              <a:off x="0" y="-38100"/>
              <a:ext cx="4846134" cy="2237946"/>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6"/>
          <p:cNvSpPr txBox="1"/>
          <p:nvPr/>
        </p:nvSpPr>
        <p:spPr>
          <a:xfrm>
            <a:off x="862286" y="2255704"/>
            <a:ext cx="16633848" cy="5878532"/>
          </a:xfrm>
          <a:prstGeom prst="rect">
            <a:avLst/>
          </a:prstGeom>
        </p:spPr>
        <p:txBody>
          <a:bodyPr wrap="square" lIns="0" tIns="0" rIns="0" bIns="0" rtlCol="0" anchor="t">
            <a:spAutoFit/>
          </a:bodyPr>
          <a:lstStyle/>
          <a:p>
            <a:pPr algn="just"/>
            <a:r>
              <a:rPr lang="pt-BR" sz="3200" dirty="0">
                <a:latin typeface="Times New Roman" panose="02020603050405020304" pitchFamily="18" charset="0"/>
                <a:cs typeface="Times New Roman" panose="02020603050405020304" pitchFamily="18" charset="0"/>
              </a:rPr>
              <a:t>A presente experiência evidencia que, mesmo diante das limitações estruturais e de recursos inerentes ao Sistema Único de Saúde (SUS), é possível otimizar a prática assistencial por meio da incorporação de estratégias validadas e de baixo custo voltadas à Atenção Primária à Saúde, como a automedição da pressão arterial (AMPA). Essa abordagem favorece a tomada de decisões clínicas mais assertivas, fortalece o acompanhamento longitudinal dos usuários e permite uma atenção centrada nas especificidades de cada indivíduo.</a:t>
            </a:r>
          </a:p>
          <a:p>
            <a:pPr algn="just"/>
            <a:endParaRPr lang="pt-BR" sz="3200" dirty="0">
              <a:latin typeface="Times New Roman" panose="02020603050405020304" pitchFamily="18" charset="0"/>
              <a:cs typeface="Times New Roman" panose="02020603050405020304" pitchFamily="18" charset="0"/>
            </a:endParaRPr>
          </a:p>
          <a:p>
            <a:pPr algn="just"/>
            <a:r>
              <a:rPr lang="pt-BR" sz="3200" dirty="0">
                <a:latin typeface="Times New Roman" panose="02020603050405020304" pitchFamily="18" charset="0"/>
                <a:cs typeface="Times New Roman" panose="02020603050405020304" pitchFamily="18" charset="0"/>
              </a:rPr>
              <a:t>Adicionalmente, a utilização sistemática da AMPA contribui para o controle mais efetivo das doenças crônicas não transmissíveis, promovendo desfechos clínicos favoráveis, reduzindo a ocorrência de complicações e, consequentemente, gerando impacto positivo na racionalização dos custos em saúde pública</a:t>
            </a:r>
          </a:p>
          <a:p>
            <a:pPr lvl="0" algn="just">
              <a:lnSpc>
                <a:spcPts val="3600"/>
              </a:lnSpc>
              <a:spcBef>
                <a:spcPct val="0"/>
              </a:spcBef>
            </a:pPr>
            <a:endParaRPr lang="en-US" sz="3200" dirty="0">
              <a:solidFill>
                <a:srgbClr val="000000"/>
              </a:solidFill>
              <a:latin typeface="+mj-lt"/>
              <a:ea typeface="Montserrat"/>
              <a:cs typeface="Montserrat"/>
              <a:sym typeface="Montserrat"/>
            </a:endParaRPr>
          </a:p>
        </p:txBody>
      </p:sp>
      <p:sp>
        <p:nvSpPr>
          <p:cNvPr id="8" name="TextBox 10">
            <a:extLst>
              <a:ext uri="{FF2B5EF4-FFF2-40B4-BE49-F238E27FC236}">
                <a16:creationId xmlns:a16="http://schemas.microsoft.com/office/drawing/2014/main" id="{5FAE65DD-5258-FC7E-1BA0-23BE3E11585B}"/>
              </a:ext>
            </a:extLst>
          </p:cNvPr>
          <p:cNvSpPr txBox="1"/>
          <p:nvPr/>
        </p:nvSpPr>
        <p:spPr>
          <a:xfrm>
            <a:off x="10656303" y="390972"/>
            <a:ext cx="7630110" cy="615553"/>
          </a:xfrm>
          <a:prstGeom prst="rect">
            <a:avLst/>
          </a:prstGeom>
        </p:spPr>
        <p:txBody>
          <a:bodyPr wrap="square" lIns="0" tIns="0" rIns="0" bIns="0" rtlCol="0" anchor="t">
            <a:spAutoFit/>
          </a:bodyPr>
          <a:lstStyle/>
          <a:p>
            <a:pPr marL="0" lvl="0" indent="0">
              <a:lnSpc>
                <a:spcPts val="2446"/>
              </a:lnSpc>
              <a:spcBef>
                <a:spcPct val="0"/>
              </a:spcBef>
            </a:pPr>
            <a:r>
              <a:rPr lang="pt-BR" b="1" dirty="0">
                <a:solidFill>
                  <a:schemeClr val="bg1"/>
                </a:solidFill>
              </a:rPr>
              <a:t>Congresso Pernambucano de Inovação &amp; Integração em Saúde - CPIIS </a:t>
            </a:r>
          </a:p>
          <a:p>
            <a:pPr marL="0" lvl="0" indent="0">
              <a:lnSpc>
                <a:spcPts val="2446"/>
              </a:lnSpc>
              <a:spcBef>
                <a:spcPct val="0"/>
              </a:spcBef>
            </a:pPr>
            <a:r>
              <a:rPr lang="pt-BR" b="1" dirty="0" err="1">
                <a:solidFill>
                  <a:schemeClr val="bg1"/>
                </a:solidFill>
              </a:rPr>
              <a:t>I</a:t>
            </a:r>
            <a:r>
              <a:rPr lang="pt-BR" b="1" dirty="0">
                <a:solidFill>
                  <a:schemeClr val="bg1"/>
                </a:solidFill>
              </a:rPr>
              <a:t> Mostra Pernambucana de Experiências Exitosas em Saúde (MEX-SAÚDE PE)</a:t>
            </a:r>
            <a:endParaRPr lang="en-US" b="1" dirty="0">
              <a:solidFill>
                <a:schemeClr val="bg1"/>
              </a:solidFill>
              <a:latin typeface="Montserrat"/>
              <a:ea typeface="Montserrat"/>
              <a:cs typeface="Montserrat"/>
            </a:endParaRPr>
          </a:p>
        </p:txBody>
      </p:sp>
      <p:pic>
        <p:nvPicPr>
          <p:cNvPr id="9" name="Picture 2" descr="C:\Users\rao656402\Desktop\logo.png"/>
          <p:cNvPicPr>
            <a:picLocks noChangeAspect="1" noChangeArrowheads="1"/>
          </p:cNvPicPr>
          <p:nvPr/>
        </p:nvPicPr>
        <p:blipFill>
          <a:blip r:embed="rId3" cstate="print"/>
          <a:srcRect r="72171" b="-13624"/>
          <a:stretch>
            <a:fillRect/>
          </a:stretch>
        </p:blipFill>
        <p:spPr bwMode="auto">
          <a:xfrm>
            <a:off x="9863286" y="246956"/>
            <a:ext cx="664815" cy="1008112"/>
          </a:xfrm>
          <a:prstGeom prst="rect">
            <a:avLst/>
          </a:prstGeom>
          <a:noFill/>
        </p:spPr>
      </p:pic>
      <p:sp>
        <p:nvSpPr>
          <p:cNvPr id="10" name="TextBox 9">
            <a:extLst>
              <a:ext uri="{FF2B5EF4-FFF2-40B4-BE49-F238E27FC236}">
                <a16:creationId xmlns:a16="http://schemas.microsoft.com/office/drawing/2014/main" id="{74AC1B0C-74BA-3BB4-EA85-5D1C0DE92037}"/>
              </a:ext>
            </a:extLst>
          </p:cNvPr>
          <p:cNvSpPr txBox="1"/>
          <p:nvPr/>
        </p:nvSpPr>
        <p:spPr>
          <a:xfrm>
            <a:off x="1222326" y="393237"/>
            <a:ext cx="14442513" cy="551433"/>
          </a:xfrm>
          <a:prstGeom prst="rect">
            <a:avLst/>
          </a:prstGeom>
        </p:spPr>
        <p:txBody>
          <a:bodyPr lIns="0" tIns="0" rIns="0" bIns="0" rtlCol="0" anchor="t">
            <a:spAutoFit/>
          </a:bodyPr>
          <a:lstStyle/>
          <a:p>
            <a:pPr>
              <a:spcBef>
                <a:spcPct val="0"/>
              </a:spcBef>
            </a:pPr>
            <a:r>
              <a:rPr lang="en-US" sz="3600" dirty="0">
                <a:solidFill>
                  <a:srgbClr val="FDFDFE"/>
                </a:solidFill>
                <a:latin typeface="Montserrat"/>
                <a:ea typeface="Montserrat"/>
                <a:cs typeface="Montserrat"/>
                <a:sym typeface="Montserrat"/>
              </a:rPr>
              <a:t>APRENDIZADO E ANÁLISE CRÍTICA</a:t>
            </a:r>
            <a:endParaRPr lang="pt-BR" sz="3600" dirty="0"/>
          </a:p>
        </p:txBody>
      </p:sp>
      <p:pic>
        <p:nvPicPr>
          <p:cNvPr id="11" name="Picture 3" descr="C:\Users\rao656402\Desktop\logos 2.png"/>
          <p:cNvPicPr>
            <a:picLocks noChangeAspect="1" noChangeArrowheads="1"/>
          </p:cNvPicPr>
          <p:nvPr/>
        </p:nvPicPr>
        <p:blipFill>
          <a:blip r:embed="rId4" cstate="print"/>
          <a:srcRect/>
          <a:stretch>
            <a:fillRect/>
          </a:stretch>
        </p:blipFill>
        <p:spPr bwMode="auto">
          <a:xfrm>
            <a:off x="11735494" y="9706022"/>
            <a:ext cx="5760640" cy="41630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rao656402\Desktop\logo.png"/>
          <p:cNvPicPr>
            <a:picLocks noChangeAspect="1" noChangeArrowheads="1"/>
          </p:cNvPicPr>
          <p:nvPr/>
        </p:nvPicPr>
        <p:blipFill>
          <a:blip r:embed="rId2" cstate="print"/>
          <a:srcRect/>
          <a:stretch>
            <a:fillRect/>
          </a:stretch>
        </p:blipFill>
        <p:spPr bwMode="auto">
          <a:xfrm>
            <a:off x="1006302" y="4253458"/>
            <a:ext cx="5692485" cy="2114178"/>
          </a:xfrm>
          <a:prstGeom prst="rect">
            <a:avLst/>
          </a:prstGeom>
          <a:noFill/>
        </p:spPr>
      </p:pic>
      <p:sp>
        <p:nvSpPr>
          <p:cNvPr id="4" name="TextBox 3"/>
          <p:cNvSpPr txBox="1"/>
          <p:nvPr/>
        </p:nvSpPr>
        <p:spPr>
          <a:xfrm>
            <a:off x="7343006" y="3847356"/>
            <a:ext cx="10238841" cy="2790957"/>
          </a:xfrm>
          <a:prstGeom prst="rect">
            <a:avLst/>
          </a:prstGeom>
        </p:spPr>
        <p:txBody>
          <a:bodyPr lIns="0" tIns="0" rIns="0" bIns="0" rtlCol="0" anchor="t">
            <a:spAutoFit/>
          </a:bodyPr>
          <a:lstStyle/>
          <a:p>
            <a:pPr algn="r">
              <a:lnSpc>
                <a:spcPts val="11269"/>
              </a:lnSpc>
              <a:spcBef>
                <a:spcPct val="0"/>
              </a:spcBef>
            </a:pPr>
            <a:r>
              <a:rPr lang="en-US" sz="7200" dirty="0">
                <a:solidFill>
                  <a:srgbClr val="FDFDFE"/>
                </a:solidFill>
                <a:latin typeface="Montserrat"/>
                <a:ea typeface="Montserrat"/>
                <a:cs typeface="Montserrat"/>
                <a:sym typeface="Montserrat"/>
              </a:rPr>
              <a:t>CONCLUSÃO E/OU</a:t>
            </a:r>
          </a:p>
          <a:p>
            <a:pPr algn="r">
              <a:lnSpc>
                <a:spcPts val="11269"/>
              </a:lnSpc>
              <a:spcBef>
                <a:spcPct val="0"/>
              </a:spcBef>
            </a:pPr>
            <a:r>
              <a:rPr lang="en-US" sz="7200" dirty="0">
                <a:solidFill>
                  <a:srgbClr val="FDFDFE"/>
                </a:solidFill>
                <a:latin typeface="Montserrat"/>
                <a:ea typeface="Montserrat"/>
                <a:cs typeface="Montserrat"/>
                <a:sym typeface="Montserrat"/>
              </a:rPr>
              <a:t>RECOMENDAÇÕES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o656402\Desktop\azul.png"/>
          <p:cNvPicPr>
            <a:picLocks noChangeAspect="1" noChangeArrowheads="1"/>
          </p:cNvPicPr>
          <p:nvPr/>
        </p:nvPicPr>
        <p:blipFill>
          <a:blip r:embed="rId2" cstate="print"/>
          <a:srcRect/>
          <a:stretch>
            <a:fillRect/>
          </a:stretch>
        </p:blipFill>
        <p:spPr bwMode="auto">
          <a:xfrm>
            <a:off x="7775054" y="-41076"/>
            <a:ext cx="10511359" cy="10472092"/>
          </a:xfrm>
          <a:prstGeom prst="rect">
            <a:avLst/>
          </a:prstGeom>
          <a:noFill/>
        </p:spPr>
      </p:pic>
      <p:grpSp>
        <p:nvGrpSpPr>
          <p:cNvPr id="2" name="Group 2"/>
          <p:cNvGrpSpPr/>
          <p:nvPr/>
        </p:nvGrpSpPr>
        <p:grpSpPr>
          <a:xfrm>
            <a:off x="0" y="1317345"/>
            <a:ext cx="18286413" cy="8352539"/>
            <a:chOff x="0" y="0"/>
            <a:chExt cx="4846134" cy="2199846"/>
          </a:xfrm>
        </p:grpSpPr>
        <p:sp>
          <p:nvSpPr>
            <p:cNvPr id="5" name="Freeform 3"/>
            <p:cNvSpPr/>
            <p:nvPr/>
          </p:nvSpPr>
          <p:spPr>
            <a:xfrm>
              <a:off x="0" y="0"/>
              <a:ext cx="4846134" cy="2199846"/>
            </a:xfrm>
            <a:custGeom>
              <a:avLst/>
              <a:gdLst/>
              <a:ahLst/>
              <a:cxnLst/>
              <a:rect l="l" t="t" r="r" b="b"/>
              <a:pathLst>
                <a:path w="4846134" h="2199846">
                  <a:moveTo>
                    <a:pt x="0" y="0"/>
                  </a:moveTo>
                  <a:lnTo>
                    <a:pt x="4846134" y="0"/>
                  </a:lnTo>
                  <a:lnTo>
                    <a:pt x="4846134" y="2199846"/>
                  </a:lnTo>
                  <a:lnTo>
                    <a:pt x="0" y="2199846"/>
                  </a:lnTo>
                  <a:close/>
                </a:path>
              </a:pathLst>
            </a:custGeom>
            <a:solidFill>
              <a:srgbClr val="FDFDFE"/>
            </a:solidFill>
          </p:spPr>
          <p:txBody>
            <a:bodyPr/>
            <a:lstStyle/>
            <a:p>
              <a:endParaRPr lang="pt-BR"/>
            </a:p>
          </p:txBody>
        </p:sp>
        <p:sp>
          <p:nvSpPr>
            <p:cNvPr id="6" name="TextBox 4"/>
            <p:cNvSpPr txBox="1"/>
            <p:nvPr/>
          </p:nvSpPr>
          <p:spPr>
            <a:xfrm>
              <a:off x="0" y="-38100"/>
              <a:ext cx="4846134" cy="2237946"/>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6"/>
          <p:cNvSpPr txBox="1"/>
          <p:nvPr/>
        </p:nvSpPr>
        <p:spPr>
          <a:xfrm>
            <a:off x="650973" y="1815684"/>
            <a:ext cx="16984466" cy="7355860"/>
          </a:xfrm>
          <a:prstGeom prst="rect">
            <a:avLst/>
          </a:prstGeom>
        </p:spPr>
        <p:txBody>
          <a:bodyPr wrap="square" lIns="0" tIns="0" rIns="0" bIns="0" rtlCol="0" anchor="t">
            <a:spAutoFit/>
          </a:bodyPr>
          <a:lstStyle/>
          <a:p>
            <a:pPr algn="just"/>
            <a:r>
              <a:rPr lang="pt-BR" sz="3200" dirty="0">
                <a:latin typeface="Times New Roman" panose="02020603050405020304" pitchFamily="18" charset="0"/>
                <a:cs typeface="Times New Roman" panose="02020603050405020304" pitchFamily="18" charset="0"/>
              </a:rPr>
              <a:t>Diante dos resultados alcançados, recomenda-se que essa ferramenta seja expandida para as demais unidades de saúde do município, ampliando seu alcance e potencializando os benefícios para a população hipertensa. Acredita-se que, a médio e longo prazo, essa estratégia possa contribuir de forma significativa para a redução de eventos agudos e crônicos decorrentes da hipertensão descompensada, fortalecendo o cuidado contínuo e integral.</a:t>
            </a:r>
          </a:p>
          <a:p>
            <a:pPr algn="just"/>
            <a:endParaRPr lang="pt-BR" sz="3200" dirty="0">
              <a:latin typeface="Times New Roman" panose="02020603050405020304" pitchFamily="18" charset="0"/>
              <a:cs typeface="Times New Roman" panose="02020603050405020304" pitchFamily="18" charset="0"/>
            </a:endParaRPr>
          </a:p>
          <a:p>
            <a:pPr algn="just"/>
            <a:r>
              <a:rPr lang="pt-BR" sz="3200" dirty="0">
                <a:latin typeface="Times New Roman" panose="02020603050405020304" pitchFamily="18" charset="0"/>
                <a:cs typeface="Times New Roman" panose="02020603050405020304" pitchFamily="18" charset="0"/>
              </a:rPr>
              <a:t>Além disso, reforça-se a importância da educação permanente em saúde, com capacitações regulares voltadas às equipes da Estratégia Saúde da Família. A atualização constante e o fortalecimento das práticas baseadas em evidências são fundamentais para garantir uma Atenção Básica mais resolutiva, qualificada e centrada nas reais necessidades do território.</a:t>
            </a:r>
          </a:p>
          <a:p>
            <a:pPr algn="just"/>
            <a:endParaRPr lang="pt-BR" sz="3200" dirty="0">
              <a:latin typeface="Times New Roman" panose="02020603050405020304" pitchFamily="18" charset="0"/>
              <a:cs typeface="Times New Roman" panose="02020603050405020304" pitchFamily="18" charset="0"/>
            </a:endParaRPr>
          </a:p>
          <a:p>
            <a:pPr algn="just"/>
            <a:r>
              <a:rPr lang="pt-BR" sz="3200" dirty="0">
                <a:latin typeface="Times New Roman" panose="02020603050405020304" pitchFamily="18" charset="0"/>
                <a:cs typeface="Times New Roman" panose="02020603050405020304" pitchFamily="18" charset="0"/>
              </a:rPr>
              <a:t>Em síntese, essa experiência demonstra que, mesmo diante de desafios estruturais, é possível produzir transformações concretas e sustentáveis na assistência — quando ciência, comprometimento e inovação caminham juntos</a:t>
            </a:r>
            <a:r>
              <a:rPr lang="pt-BR" sz="3200" dirty="0"/>
              <a:t>.</a:t>
            </a:r>
          </a:p>
          <a:p>
            <a:pPr lvl="0" algn="just">
              <a:lnSpc>
                <a:spcPts val="3600"/>
              </a:lnSpc>
              <a:spcBef>
                <a:spcPct val="0"/>
              </a:spcBef>
            </a:pPr>
            <a:endParaRPr lang="en-US" sz="3200" dirty="0">
              <a:solidFill>
                <a:srgbClr val="000000"/>
              </a:solidFill>
              <a:latin typeface="Montserrat"/>
              <a:ea typeface="Montserrat"/>
              <a:cs typeface="Montserrat"/>
              <a:sym typeface="Montserrat"/>
            </a:endParaRPr>
          </a:p>
        </p:txBody>
      </p:sp>
      <p:sp>
        <p:nvSpPr>
          <p:cNvPr id="8" name="TextBox 10">
            <a:extLst>
              <a:ext uri="{FF2B5EF4-FFF2-40B4-BE49-F238E27FC236}">
                <a16:creationId xmlns:a16="http://schemas.microsoft.com/office/drawing/2014/main" id="{5FAE65DD-5258-FC7E-1BA0-23BE3E11585B}"/>
              </a:ext>
            </a:extLst>
          </p:cNvPr>
          <p:cNvSpPr txBox="1"/>
          <p:nvPr/>
        </p:nvSpPr>
        <p:spPr>
          <a:xfrm>
            <a:off x="10656303" y="390972"/>
            <a:ext cx="7630110" cy="615553"/>
          </a:xfrm>
          <a:prstGeom prst="rect">
            <a:avLst/>
          </a:prstGeom>
        </p:spPr>
        <p:txBody>
          <a:bodyPr wrap="square" lIns="0" tIns="0" rIns="0" bIns="0" rtlCol="0" anchor="t">
            <a:spAutoFit/>
          </a:bodyPr>
          <a:lstStyle/>
          <a:p>
            <a:pPr marL="0" lvl="0" indent="0">
              <a:lnSpc>
                <a:spcPts val="2446"/>
              </a:lnSpc>
              <a:spcBef>
                <a:spcPct val="0"/>
              </a:spcBef>
            </a:pPr>
            <a:r>
              <a:rPr lang="pt-BR" b="1" dirty="0">
                <a:solidFill>
                  <a:schemeClr val="bg1"/>
                </a:solidFill>
              </a:rPr>
              <a:t>Congresso Pernambucano de Inovação &amp; Integração em Saúde - CPIIS </a:t>
            </a:r>
          </a:p>
          <a:p>
            <a:pPr marL="0" lvl="0" indent="0">
              <a:lnSpc>
                <a:spcPts val="2446"/>
              </a:lnSpc>
              <a:spcBef>
                <a:spcPct val="0"/>
              </a:spcBef>
            </a:pPr>
            <a:r>
              <a:rPr lang="pt-BR" b="1" dirty="0" err="1">
                <a:solidFill>
                  <a:schemeClr val="bg1"/>
                </a:solidFill>
              </a:rPr>
              <a:t>I</a:t>
            </a:r>
            <a:r>
              <a:rPr lang="pt-BR" b="1" dirty="0">
                <a:solidFill>
                  <a:schemeClr val="bg1"/>
                </a:solidFill>
              </a:rPr>
              <a:t> Mostra Pernambucana de Experiências Exitosas em Saúde (MEX-SAÚDE PE)</a:t>
            </a:r>
            <a:endParaRPr lang="en-US" b="1" dirty="0">
              <a:solidFill>
                <a:schemeClr val="bg1"/>
              </a:solidFill>
              <a:latin typeface="Montserrat"/>
              <a:ea typeface="Montserrat"/>
              <a:cs typeface="Montserrat"/>
            </a:endParaRPr>
          </a:p>
        </p:txBody>
      </p:sp>
      <p:pic>
        <p:nvPicPr>
          <p:cNvPr id="9" name="Picture 2" descr="C:\Users\rao656402\Desktop\logo.png"/>
          <p:cNvPicPr>
            <a:picLocks noChangeAspect="1" noChangeArrowheads="1"/>
          </p:cNvPicPr>
          <p:nvPr/>
        </p:nvPicPr>
        <p:blipFill>
          <a:blip r:embed="rId3" cstate="print"/>
          <a:srcRect r="72171" b="-13624"/>
          <a:stretch>
            <a:fillRect/>
          </a:stretch>
        </p:blipFill>
        <p:spPr bwMode="auto">
          <a:xfrm>
            <a:off x="9863286" y="246956"/>
            <a:ext cx="664815" cy="1008112"/>
          </a:xfrm>
          <a:prstGeom prst="rect">
            <a:avLst/>
          </a:prstGeom>
          <a:noFill/>
        </p:spPr>
      </p:pic>
      <p:sp>
        <p:nvSpPr>
          <p:cNvPr id="10" name="TextBox 9">
            <a:extLst>
              <a:ext uri="{FF2B5EF4-FFF2-40B4-BE49-F238E27FC236}">
                <a16:creationId xmlns:a16="http://schemas.microsoft.com/office/drawing/2014/main" id="{74AC1B0C-74BA-3BB4-EA85-5D1C0DE92037}"/>
              </a:ext>
            </a:extLst>
          </p:cNvPr>
          <p:cNvSpPr txBox="1"/>
          <p:nvPr/>
        </p:nvSpPr>
        <p:spPr>
          <a:xfrm>
            <a:off x="1222326" y="393237"/>
            <a:ext cx="14442513" cy="514949"/>
          </a:xfrm>
          <a:prstGeom prst="rect">
            <a:avLst/>
          </a:prstGeom>
        </p:spPr>
        <p:txBody>
          <a:bodyPr lIns="0" tIns="0" rIns="0" bIns="0" rtlCol="0" anchor="t">
            <a:spAutoFit/>
          </a:bodyPr>
          <a:lstStyle/>
          <a:p>
            <a:pPr>
              <a:lnSpc>
                <a:spcPts val="4320"/>
              </a:lnSpc>
              <a:spcBef>
                <a:spcPct val="0"/>
              </a:spcBef>
            </a:pPr>
            <a:r>
              <a:rPr lang="en-US" sz="3200" dirty="0">
                <a:solidFill>
                  <a:srgbClr val="FDFDFE"/>
                </a:solidFill>
                <a:latin typeface="Montserrat"/>
                <a:ea typeface="Montserrat"/>
                <a:cs typeface="Montserrat"/>
                <a:sym typeface="Montserrat"/>
              </a:rPr>
              <a:t>CONCLUSÃO E/OU </a:t>
            </a:r>
            <a:r>
              <a:rPr lang="en-US" sz="3200" dirty="0">
                <a:solidFill>
                  <a:srgbClr val="FDFDFE"/>
                </a:solidFill>
                <a:latin typeface="Montserrat"/>
                <a:ea typeface="Montserrat Bold"/>
                <a:cs typeface="Montserrat Bold"/>
                <a:sym typeface="Montserrat Bold"/>
              </a:rPr>
              <a:t>RECOMENDAÇÕES</a:t>
            </a:r>
            <a:endParaRPr lang="en-US" sz="3200" dirty="0">
              <a:solidFill>
                <a:srgbClr val="FDFDFE"/>
              </a:solidFill>
              <a:latin typeface="Montserrat"/>
              <a:ea typeface="Montserrat Bold"/>
              <a:cs typeface="Montserrat Bold"/>
            </a:endParaRPr>
          </a:p>
        </p:txBody>
      </p:sp>
      <p:pic>
        <p:nvPicPr>
          <p:cNvPr id="11" name="Picture 3" descr="C:\Users\rao656402\Desktop\logos 2.png"/>
          <p:cNvPicPr>
            <a:picLocks noChangeAspect="1" noChangeArrowheads="1"/>
          </p:cNvPicPr>
          <p:nvPr/>
        </p:nvPicPr>
        <p:blipFill>
          <a:blip r:embed="rId4" cstate="print"/>
          <a:srcRect/>
          <a:stretch>
            <a:fillRect/>
          </a:stretch>
        </p:blipFill>
        <p:spPr bwMode="auto">
          <a:xfrm>
            <a:off x="11735494" y="9706022"/>
            <a:ext cx="5760640" cy="41630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rao656402\Desktop\logo.png"/>
          <p:cNvPicPr>
            <a:picLocks noChangeAspect="1" noChangeArrowheads="1"/>
          </p:cNvPicPr>
          <p:nvPr/>
        </p:nvPicPr>
        <p:blipFill>
          <a:blip r:embed="rId2" cstate="print"/>
          <a:srcRect/>
          <a:stretch>
            <a:fillRect/>
          </a:stretch>
        </p:blipFill>
        <p:spPr bwMode="auto">
          <a:xfrm>
            <a:off x="1006302" y="4253458"/>
            <a:ext cx="5692485" cy="2114178"/>
          </a:xfrm>
          <a:prstGeom prst="rect">
            <a:avLst/>
          </a:prstGeom>
          <a:noFill/>
        </p:spPr>
      </p:pic>
      <p:sp>
        <p:nvSpPr>
          <p:cNvPr id="4" name="TextBox 3"/>
          <p:cNvSpPr txBox="1"/>
          <p:nvPr/>
        </p:nvSpPr>
        <p:spPr>
          <a:xfrm>
            <a:off x="7343006" y="4449666"/>
            <a:ext cx="10238841" cy="1341906"/>
          </a:xfrm>
          <a:prstGeom prst="rect">
            <a:avLst/>
          </a:prstGeom>
        </p:spPr>
        <p:txBody>
          <a:bodyPr lIns="0" tIns="0" rIns="0" bIns="0" rtlCol="0" anchor="t">
            <a:spAutoFit/>
          </a:bodyPr>
          <a:lstStyle/>
          <a:p>
            <a:pPr algn="r">
              <a:lnSpc>
                <a:spcPts val="11269"/>
              </a:lnSpc>
              <a:spcBef>
                <a:spcPct val="0"/>
              </a:spcBef>
            </a:pPr>
            <a:r>
              <a:rPr lang="en-US" sz="7200" dirty="0">
                <a:solidFill>
                  <a:srgbClr val="FDFDFE"/>
                </a:solidFill>
                <a:latin typeface="Montserrat"/>
                <a:ea typeface="Montserrat"/>
                <a:cs typeface="Montserrat"/>
                <a:sym typeface="Montserrat"/>
              </a:rPr>
              <a:t>AGRADECIMENTOS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o656402\Desktop\azul.png"/>
          <p:cNvPicPr>
            <a:picLocks noChangeAspect="1" noChangeArrowheads="1"/>
          </p:cNvPicPr>
          <p:nvPr/>
        </p:nvPicPr>
        <p:blipFill>
          <a:blip r:embed="rId2" cstate="print"/>
          <a:srcRect/>
          <a:stretch>
            <a:fillRect/>
          </a:stretch>
        </p:blipFill>
        <p:spPr bwMode="auto">
          <a:xfrm>
            <a:off x="7775054" y="-41076"/>
            <a:ext cx="10511359" cy="10472092"/>
          </a:xfrm>
          <a:prstGeom prst="rect">
            <a:avLst/>
          </a:prstGeom>
          <a:noFill/>
        </p:spPr>
      </p:pic>
      <p:grpSp>
        <p:nvGrpSpPr>
          <p:cNvPr id="2" name="Group 2"/>
          <p:cNvGrpSpPr/>
          <p:nvPr/>
        </p:nvGrpSpPr>
        <p:grpSpPr>
          <a:xfrm>
            <a:off x="0" y="1317345"/>
            <a:ext cx="18286413" cy="8352539"/>
            <a:chOff x="0" y="0"/>
            <a:chExt cx="4846134" cy="2199846"/>
          </a:xfrm>
        </p:grpSpPr>
        <p:sp>
          <p:nvSpPr>
            <p:cNvPr id="5" name="Freeform 3"/>
            <p:cNvSpPr/>
            <p:nvPr/>
          </p:nvSpPr>
          <p:spPr>
            <a:xfrm>
              <a:off x="0" y="0"/>
              <a:ext cx="4846134" cy="2199846"/>
            </a:xfrm>
            <a:custGeom>
              <a:avLst/>
              <a:gdLst/>
              <a:ahLst/>
              <a:cxnLst/>
              <a:rect l="l" t="t" r="r" b="b"/>
              <a:pathLst>
                <a:path w="4846134" h="2199846">
                  <a:moveTo>
                    <a:pt x="0" y="0"/>
                  </a:moveTo>
                  <a:lnTo>
                    <a:pt x="4846134" y="0"/>
                  </a:lnTo>
                  <a:lnTo>
                    <a:pt x="4846134" y="2199846"/>
                  </a:lnTo>
                  <a:lnTo>
                    <a:pt x="0" y="2199846"/>
                  </a:lnTo>
                  <a:close/>
                </a:path>
              </a:pathLst>
            </a:custGeom>
            <a:solidFill>
              <a:srgbClr val="FDFDFE"/>
            </a:solidFill>
          </p:spPr>
          <p:txBody>
            <a:bodyPr/>
            <a:lstStyle/>
            <a:p>
              <a:endParaRPr lang="pt-BR" dirty="0"/>
            </a:p>
          </p:txBody>
        </p:sp>
        <p:sp>
          <p:nvSpPr>
            <p:cNvPr id="6" name="TextBox 4"/>
            <p:cNvSpPr txBox="1"/>
            <p:nvPr/>
          </p:nvSpPr>
          <p:spPr>
            <a:xfrm>
              <a:off x="0" y="-38100"/>
              <a:ext cx="4846134" cy="2237946"/>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10">
            <a:extLst>
              <a:ext uri="{FF2B5EF4-FFF2-40B4-BE49-F238E27FC236}">
                <a16:creationId xmlns:a16="http://schemas.microsoft.com/office/drawing/2014/main" id="{5FAE65DD-5258-FC7E-1BA0-23BE3E11585B}"/>
              </a:ext>
            </a:extLst>
          </p:cNvPr>
          <p:cNvSpPr txBox="1"/>
          <p:nvPr/>
        </p:nvSpPr>
        <p:spPr>
          <a:xfrm>
            <a:off x="10656303" y="390972"/>
            <a:ext cx="7630110" cy="615553"/>
          </a:xfrm>
          <a:prstGeom prst="rect">
            <a:avLst/>
          </a:prstGeom>
        </p:spPr>
        <p:txBody>
          <a:bodyPr wrap="square" lIns="0" tIns="0" rIns="0" bIns="0" rtlCol="0" anchor="t">
            <a:spAutoFit/>
          </a:bodyPr>
          <a:lstStyle/>
          <a:p>
            <a:pPr marL="0" lvl="0" indent="0">
              <a:lnSpc>
                <a:spcPts val="2446"/>
              </a:lnSpc>
              <a:spcBef>
                <a:spcPct val="0"/>
              </a:spcBef>
            </a:pPr>
            <a:r>
              <a:rPr lang="pt-BR" b="1" dirty="0">
                <a:solidFill>
                  <a:schemeClr val="bg1"/>
                </a:solidFill>
              </a:rPr>
              <a:t>Congresso Pernambucano de Inovação &amp; Integração em Saúde - CPIIS </a:t>
            </a:r>
          </a:p>
          <a:p>
            <a:pPr marL="0" lvl="0" indent="0">
              <a:lnSpc>
                <a:spcPts val="2446"/>
              </a:lnSpc>
              <a:spcBef>
                <a:spcPct val="0"/>
              </a:spcBef>
            </a:pPr>
            <a:r>
              <a:rPr lang="pt-BR" b="1" dirty="0" err="1">
                <a:solidFill>
                  <a:schemeClr val="bg1"/>
                </a:solidFill>
              </a:rPr>
              <a:t>I</a:t>
            </a:r>
            <a:r>
              <a:rPr lang="pt-BR" b="1" dirty="0">
                <a:solidFill>
                  <a:schemeClr val="bg1"/>
                </a:solidFill>
              </a:rPr>
              <a:t> Mostra Pernambucana de Experiências Exitosas em Saúde (MEX-SAÚDE PE)</a:t>
            </a:r>
            <a:endParaRPr lang="en-US" b="1" dirty="0">
              <a:solidFill>
                <a:schemeClr val="bg1"/>
              </a:solidFill>
              <a:latin typeface="Montserrat"/>
              <a:ea typeface="Montserrat"/>
              <a:cs typeface="Montserrat"/>
            </a:endParaRPr>
          </a:p>
        </p:txBody>
      </p:sp>
      <p:pic>
        <p:nvPicPr>
          <p:cNvPr id="9" name="Picture 2" descr="C:\Users\rao656402\Desktop\logo.png"/>
          <p:cNvPicPr>
            <a:picLocks noChangeAspect="1" noChangeArrowheads="1"/>
          </p:cNvPicPr>
          <p:nvPr/>
        </p:nvPicPr>
        <p:blipFill>
          <a:blip r:embed="rId3" cstate="print"/>
          <a:srcRect r="72171" b="-13624"/>
          <a:stretch>
            <a:fillRect/>
          </a:stretch>
        </p:blipFill>
        <p:spPr bwMode="auto">
          <a:xfrm>
            <a:off x="9863286" y="246956"/>
            <a:ext cx="664815" cy="1008112"/>
          </a:xfrm>
          <a:prstGeom prst="rect">
            <a:avLst/>
          </a:prstGeom>
          <a:noFill/>
        </p:spPr>
      </p:pic>
      <p:sp>
        <p:nvSpPr>
          <p:cNvPr id="10" name="TextBox 9">
            <a:extLst>
              <a:ext uri="{FF2B5EF4-FFF2-40B4-BE49-F238E27FC236}">
                <a16:creationId xmlns:a16="http://schemas.microsoft.com/office/drawing/2014/main" id="{74AC1B0C-74BA-3BB4-EA85-5D1C0DE92037}"/>
              </a:ext>
            </a:extLst>
          </p:cNvPr>
          <p:cNvSpPr txBox="1"/>
          <p:nvPr/>
        </p:nvSpPr>
        <p:spPr>
          <a:xfrm>
            <a:off x="1222326" y="393237"/>
            <a:ext cx="14442513" cy="551433"/>
          </a:xfrm>
          <a:prstGeom prst="rect">
            <a:avLst/>
          </a:prstGeom>
        </p:spPr>
        <p:txBody>
          <a:bodyPr lIns="0" tIns="0" rIns="0" bIns="0" rtlCol="0" anchor="t">
            <a:spAutoFit/>
          </a:bodyPr>
          <a:lstStyle/>
          <a:p>
            <a:pPr lvl="0">
              <a:lnSpc>
                <a:spcPts val="4320"/>
              </a:lnSpc>
              <a:spcBef>
                <a:spcPct val="0"/>
              </a:spcBef>
            </a:pPr>
            <a:r>
              <a:rPr lang="en-US" sz="3600" dirty="0">
                <a:solidFill>
                  <a:srgbClr val="FDFDFE"/>
                </a:solidFill>
                <a:latin typeface="Montserrat"/>
                <a:ea typeface="Montserrat Bold"/>
                <a:cs typeface="Montserrat Bold"/>
                <a:sym typeface="Montserrat Bold"/>
              </a:rPr>
              <a:t>AGRADECIMENTOS</a:t>
            </a:r>
            <a:endParaRPr lang="en-US" sz="3600" dirty="0">
              <a:solidFill>
                <a:srgbClr val="FDFDFE"/>
              </a:solidFill>
              <a:latin typeface="Montserrat"/>
              <a:ea typeface="Montserrat Bold"/>
              <a:cs typeface="Montserrat Bold"/>
            </a:endParaRPr>
          </a:p>
        </p:txBody>
      </p:sp>
      <p:pic>
        <p:nvPicPr>
          <p:cNvPr id="11" name="Picture 3" descr="C:\Users\rao656402\Desktop\logos 2.png"/>
          <p:cNvPicPr>
            <a:picLocks noChangeAspect="1" noChangeArrowheads="1"/>
          </p:cNvPicPr>
          <p:nvPr/>
        </p:nvPicPr>
        <p:blipFill>
          <a:blip r:embed="rId4" cstate="print"/>
          <a:srcRect/>
          <a:stretch>
            <a:fillRect/>
          </a:stretch>
        </p:blipFill>
        <p:spPr bwMode="auto">
          <a:xfrm>
            <a:off x="11735494" y="9706022"/>
            <a:ext cx="5760640" cy="416303"/>
          </a:xfrm>
          <a:prstGeom prst="rect">
            <a:avLst/>
          </a:prstGeom>
          <a:noFill/>
        </p:spPr>
      </p:pic>
      <p:sp>
        <p:nvSpPr>
          <p:cNvPr id="4" name="CaixaDeTexto 3">
            <a:extLst>
              <a:ext uri="{FF2B5EF4-FFF2-40B4-BE49-F238E27FC236}">
                <a16:creationId xmlns:a16="http://schemas.microsoft.com/office/drawing/2014/main" id="{26FA40AA-0DC0-B253-17AF-E2D16517F95F}"/>
              </a:ext>
            </a:extLst>
          </p:cNvPr>
          <p:cNvSpPr txBox="1"/>
          <p:nvPr/>
        </p:nvSpPr>
        <p:spPr>
          <a:xfrm>
            <a:off x="2014414" y="3642293"/>
            <a:ext cx="14833648" cy="3046988"/>
          </a:xfrm>
          <a:prstGeom prst="rect">
            <a:avLst/>
          </a:prstGeom>
          <a:noFill/>
        </p:spPr>
        <p:txBody>
          <a:bodyPr wrap="square">
            <a:spAutoFit/>
          </a:bodyPr>
          <a:lstStyle/>
          <a:p>
            <a:pPr algn="just"/>
            <a:r>
              <a:rPr lang="pt-BR" sz="3200" dirty="0">
                <a:latin typeface="Times New Roman" panose="02020603050405020304" pitchFamily="18" charset="0"/>
                <a:cs typeface="Times New Roman" panose="02020603050405020304" pitchFamily="18" charset="0"/>
              </a:rPr>
              <a:t>“O SUS nos ensina, todos os dias, que transformar vidas não depende de grandes investimentos, mas de grandes ideias. Quando unimos ciência, sensibilidade e compromisso social, ações simples e de baixo custo se tornam ferramentas poderosas de mudança. Cada iniciativa como esta mostra que é possível fazer muito com pouco — e que, com dedicação e propósito, a saúde pública pode ser, sim, sinônimo de excelência e esperança.”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rao656402\Desktop\logo.png"/>
          <p:cNvPicPr>
            <a:picLocks noChangeAspect="1" noChangeArrowheads="1"/>
          </p:cNvPicPr>
          <p:nvPr/>
        </p:nvPicPr>
        <p:blipFill>
          <a:blip r:embed="rId2" cstate="print"/>
          <a:srcRect/>
          <a:stretch>
            <a:fillRect/>
          </a:stretch>
        </p:blipFill>
        <p:spPr bwMode="auto">
          <a:xfrm>
            <a:off x="6118870" y="2335188"/>
            <a:ext cx="5692485" cy="2114178"/>
          </a:xfrm>
          <a:prstGeom prst="rect">
            <a:avLst/>
          </a:prstGeom>
          <a:noFill/>
        </p:spPr>
      </p:pic>
      <p:sp>
        <p:nvSpPr>
          <p:cNvPr id="9" name="TextBox 6"/>
          <p:cNvSpPr txBox="1"/>
          <p:nvPr/>
        </p:nvSpPr>
        <p:spPr>
          <a:xfrm>
            <a:off x="6222008" y="4775182"/>
            <a:ext cx="6665614" cy="1314975"/>
          </a:xfrm>
          <a:prstGeom prst="rect">
            <a:avLst/>
          </a:prstGeom>
        </p:spPr>
        <p:txBody>
          <a:bodyPr lIns="0" tIns="0" rIns="0" bIns="0" rtlCol="0" anchor="t">
            <a:spAutoFit/>
          </a:bodyPr>
          <a:lstStyle/>
          <a:p>
            <a:pPr algn="l">
              <a:lnSpc>
                <a:spcPts val="11269"/>
              </a:lnSpc>
              <a:spcBef>
                <a:spcPct val="0"/>
              </a:spcBef>
            </a:pPr>
            <a:r>
              <a:rPr lang="en-US" sz="7200" dirty="0">
                <a:solidFill>
                  <a:srgbClr val="FDFDFE"/>
                </a:solidFill>
                <a:latin typeface="Montserrat"/>
                <a:ea typeface="Montserrat"/>
                <a:cs typeface="Montserrat"/>
                <a:sym typeface="Montserrat"/>
              </a:rPr>
              <a:t>OBRIGAD@!</a:t>
            </a:r>
          </a:p>
        </p:txBody>
      </p:sp>
      <p:sp>
        <p:nvSpPr>
          <p:cNvPr id="11" name="Retângulo 10"/>
          <p:cNvSpPr/>
          <p:nvPr/>
        </p:nvSpPr>
        <p:spPr>
          <a:xfrm>
            <a:off x="4322861" y="6439644"/>
            <a:ext cx="9140825" cy="1674882"/>
          </a:xfrm>
          <a:prstGeom prst="rect">
            <a:avLst/>
          </a:prstGeom>
        </p:spPr>
        <p:txBody>
          <a:bodyPr>
            <a:spAutoFit/>
          </a:bodyPr>
          <a:lstStyle/>
          <a:p>
            <a:pPr algn="ctr">
              <a:lnSpc>
                <a:spcPts val="4246"/>
              </a:lnSpc>
            </a:pPr>
            <a:r>
              <a:rPr lang="pt-BR" sz="3200" dirty="0">
                <a:solidFill>
                  <a:schemeClr val="bg1"/>
                </a:solidFill>
                <a:latin typeface="Times New Roman" panose="02020603050405020304" pitchFamily="18" charset="0"/>
                <a:cs typeface="Times New Roman" panose="02020603050405020304" pitchFamily="18" charset="0"/>
              </a:rPr>
              <a:t>Murilo Augusto Moreira</a:t>
            </a:r>
            <a:endParaRPr lang="en-US" sz="3200" dirty="0">
              <a:solidFill>
                <a:schemeClr val="bg1"/>
              </a:solidFill>
              <a:latin typeface="Times New Roman" panose="02020603050405020304" pitchFamily="18" charset="0"/>
              <a:ea typeface="Montserrat"/>
              <a:cs typeface="Times New Roman" panose="02020603050405020304" pitchFamily="18" charset="0"/>
              <a:sym typeface="Montserrat"/>
            </a:endParaRPr>
          </a:p>
          <a:p>
            <a:pPr algn="ctr">
              <a:lnSpc>
                <a:spcPts val="4246"/>
              </a:lnSpc>
            </a:pPr>
            <a:r>
              <a:rPr lang="en-US" sz="3200" dirty="0">
                <a:solidFill>
                  <a:schemeClr val="bg1"/>
                </a:solidFill>
                <a:latin typeface="Times New Roman" panose="02020603050405020304" pitchFamily="18" charset="0"/>
                <a:ea typeface="Montserrat"/>
                <a:cs typeface="Times New Roman" panose="02020603050405020304" pitchFamily="18" charset="0"/>
                <a:sym typeface="Montserrat"/>
              </a:rPr>
              <a:t>Secretaria Municipal de Saúde de Ouricuri </a:t>
            </a:r>
          </a:p>
          <a:p>
            <a:pPr algn="ctr">
              <a:lnSpc>
                <a:spcPts val="4246"/>
              </a:lnSpc>
            </a:pPr>
            <a:r>
              <a:rPr lang="en-US" sz="3200" dirty="0">
                <a:solidFill>
                  <a:schemeClr val="bg1"/>
                </a:solidFill>
                <a:latin typeface="Times New Roman" panose="02020603050405020304" pitchFamily="18" charset="0"/>
                <a:ea typeface="Montserrat"/>
                <a:cs typeface="Times New Roman" panose="02020603050405020304" pitchFamily="18" charset="0"/>
                <a:sym typeface="Montserrat"/>
              </a:rPr>
              <a:t>e-mail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4583F9-39F0-D49E-268E-79231120AE7A}"/>
              </a:ext>
            </a:extLst>
          </p:cNvPr>
          <p:cNvSpPr txBox="1"/>
          <p:nvPr/>
        </p:nvSpPr>
        <p:spPr>
          <a:xfrm>
            <a:off x="5334000" y="2780718"/>
            <a:ext cx="11502694" cy="4431983"/>
          </a:xfrm>
          <a:prstGeom prst="rect">
            <a:avLst/>
          </a:prstGeom>
        </p:spPr>
        <p:txBody>
          <a:bodyPr wrap="square" lIns="0" tIns="0" rIns="0" bIns="0" rtlCol="0" anchor="t">
            <a:spAutoFit/>
          </a:bodyPr>
          <a:lstStyle/>
          <a:p>
            <a:pPr algn="r"/>
            <a:r>
              <a:rPr lang="en-US" sz="7200" dirty="0">
                <a:solidFill>
                  <a:srgbClr val="FDFDFE"/>
                </a:solidFill>
                <a:latin typeface="Montserrat"/>
                <a:sym typeface="Montserrat"/>
              </a:rPr>
              <a:t>PERÍODO DE REALIZAÇÃO/</a:t>
            </a:r>
          </a:p>
          <a:p>
            <a:pPr algn="r"/>
            <a:r>
              <a:rPr lang="en-US" sz="7200" dirty="0">
                <a:solidFill>
                  <a:srgbClr val="FDFDFE"/>
                </a:solidFill>
                <a:latin typeface="Montserrat"/>
                <a:sym typeface="Montserrat"/>
              </a:rPr>
              <a:t>OBJETO DA EXPERIÊNCIA</a:t>
            </a:r>
            <a:endParaRPr lang="en-US" sz="7200" dirty="0">
              <a:solidFill>
                <a:srgbClr val="FDFDFE"/>
              </a:solidFill>
              <a:latin typeface="Montserrat"/>
            </a:endParaRPr>
          </a:p>
        </p:txBody>
      </p:sp>
      <p:pic>
        <p:nvPicPr>
          <p:cNvPr id="5" name="Picture 2" descr="C:\Users\rao656402\Desktop\logo.png"/>
          <p:cNvPicPr>
            <a:picLocks noChangeAspect="1" noChangeArrowheads="1"/>
          </p:cNvPicPr>
          <p:nvPr/>
        </p:nvPicPr>
        <p:blipFill>
          <a:blip r:embed="rId2" cstate="print"/>
          <a:srcRect/>
          <a:stretch>
            <a:fillRect/>
          </a:stretch>
        </p:blipFill>
        <p:spPr bwMode="auto">
          <a:xfrm>
            <a:off x="1006302" y="4253458"/>
            <a:ext cx="5692485" cy="211417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E7EF5-04F5-0A18-1090-9C787D6DF39A}"/>
            </a:ext>
          </a:extLst>
        </p:cNvPr>
        <p:cNvGrpSpPr/>
        <p:nvPr/>
      </p:nvGrpSpPr>
      <p:grpSpPr>
        <a:xfrm>
          <a:off x="0" y="0"/>
          <a:ext cx="0" cy="0"/>
          <a:chOff x="0" y="0"/>
          <a:chExt cx="0" cy="0"/>
        </a:xfrm>
      </p:grpSpPr>
      <p:pic>
        <p:nvPicPr>
          <p:cNvPr id="3074" name="Picture 2" descr="C:\Users\rao656402\Desktop\azul.png">
            <a:extLst>
              <a:ext uri="{FF2B5EF4-FFF2-40B4-BE49-F238E27FC236}">
                <a16:creationId xmlns:a16="http://schemas.microsoft.com/office/drawing/2014/main" id="{690BF7F2-753E-34CB-B3BF-6176D029A96F}"/>
              </a:ext>
            </a:extLst>
          </p:cNvPr>
          <p:cNvPicPr>
            <a:picLocks noChangeAspect="1" noChangeArrowheads="1"/>
          </p:cNvPicPr>
          <p:nvPr/>
        </p:nvPicPr>
        <p:blipFill>
          <a:blip r:embed="rId2" cstate="print"/>
          <a:srcRect/>
          <a:stretch>
            <a:fillRect/>
          </a:stretch>
        </p:blipFill>
        <p:spPr bwMode="auto">
          <a:xfrm>
            <a:off x="7775054" y="-41076"/>
            <a:ext cx="10511359" cy="10472092"/>
          </a:xfrm>
          <a:prstGeom prst="rect">
            <a:avLst/>
          </a:prstGeom>
          <a:noFill/>
        </p:spPr>
      </p:pic>
      <p:grpSp>
        <p:nvGrpSpPr>
          <p:cNvPr id="2" name="Group 2">
            <a:extLst>
              <a:ext uri="{FF2B5EF4-FFF2-40B4-BE49-F238E27FC236}">
                <a16:creationId xmlns:a16="http://schemas.microsoft.com/office/drawing/2014/main" id="{00095C4A-5034-D4F7-E81C-DD7CC70F70DB}"/>
              </a:ext>
            </a:extLst>
          </p:cNvPr>
          <p:cNvGrpSpPr/>
          <p:nvPr/>
        </p:nvGrpSpPr>
        <p:grpSpPr>
          <a:xfrm>
            <a:off x="-5234" y="1179632"/>
            <a:ext cx="18286413" cy="8352539"/>
            <a:chOff x="0" y="0"/>
            <a:chExt cx="4846134" cy="2199846"/>
          </a:xfrm>
        </p:grpSpPr>
        <p:sp>
          <p:nvSpPr>
            <p:cNvPr id="5" name="Freeform 3">
              <a:extLst>
                <a:ext uri="{FF2B5EF4-FFF2-40B4-BE49-F238E27FC236}">
                  <a16:creationId xmlns:a16="http://schemas.microsoft.com/office/drawing/2014/main" id="{B84AB6CC-8DE3-86B0-CA5A-D7D25D01DE34}"/>
                </a:ext>
              </a:extLst>
            </p:cNvPr>
            <p:cNvSpPr/>
            <p:nvPr/>
          </p:nvSpPr>
          <p:spPr>
            <a:xfrm>
              <a:off x="0" y="0"/>
              <a:ext cx="4846134" cy="2199846"/>
            </a:xfrm>
            <a:custGeom>
              <a:avLst/>
              <a:gdLst/>
              <a:ahLst/>
              <a:cxnLst/>
              <a:rect l="l" t="t" r="r" b="b"/>
              <a:pathLst>
                <a:path w="4846134" h="2199846">
                  <a:moveTo>
                    <a:pt x="0" y="0"/>
                  </a:moveTo>
                  <a:lnTo>
                    <a:pt x="4846134" y="0"/>
                  </a:lnTo>
                  <a:lnTo>
                    <a:pt x="4846134" y="2199846"/>
                  </a:lnTo>
                  <a:lnTo>
                    <a:pt x="0" y="2199846"/>
                  </a:lnTo>
                  <a:close/>
                </a:path>
              </a:pathLst>
            </a:custGeom>
            <a:solidFill>
              <a:srgbClr val="FDFDFE"/>
            </a:solidFill>
          </p:spPr>
          <p:txBody>
            <a:bodyPr/>
            <a:lstStyle/>
            <a:p>
              <a:endParaRPr lang="pt-BR"/>
            </a:p>
          </p:txBody>
        </p:sp>
        <p:sp>
          <p:nvSpPr>
            <p:cNvPr id="6" name="TextBox 4">
              <a:extLst>
                <a:ext uri="{FF2B5EF4-FFF2-40B4-BE49-F238E27FC236}">
                  <a16:creationId xmlns:a16="http://schemas.microsoft.com/office/drawing/2014/main" id="{F3566CF5-8A49-2E83-8EBA-CB7E701FC897}"/>
                </a:ext>
              </a:extLst>
            </p:cNvPr>
            <p:cNvSpPr txBox="1"/>
            <p:nvPr/>
          </p:nvSpPr>
          <p:spPr>
            <a:xfrm>
              <a:off x="0" y="-38100"/>
              <a:ext cx="4846134" cy="2237946"/>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6">
            <a:extLst>
              <a:ext uri="{FF2B5EF4-FFF2-40B4-BE49-F238E27FC236}">
                <a16:creationId xmlns:a16="http://schemas.microsoft.com/office/drawing/2014/main" id="{C3E4401A-9791-E8B7-0350-5296473DEEEE}"/>
              </a:ext>
            </a:extLst>
          </p:cNvPr>
          <p:cNvSpPr txBox="1"/>
          <p:nvPr/>
        </p:nvSpPr>
        <p:spPr>
          <a:xfrm>
            <a:off x="427360" y="2180660"/>
            <a:ext cx="17421224" cy="4593693"/>
          </a:xfrm>
          <a:prstGeom prst="rect">
            <a:avLst/>
          </a:prstGeom>
        </p:spPr>
        <p:txBody>
          <a:bodyPr wrap="square" lIns="0" tIns="0" rIns="0" bIns="0" rtlCol="0" anchor="t">
            <a:spAutoFit/>
          </a:bodyPr>
          <a:lstStyle/>
          <a:p>
            <a:pPr lvl="0" algn="just">
              <a:lnSpc>
                <a:spcPts val="3600"/>
              </a:lnSpc>
              <a:spcBef>
                <a:spcPct val="0"/>
              </a:spcBef>
            </a:pPr>
            <a:r>
              <a:rPr lang="pt-BR" sz="2800" b="1" dirty="0">
                <a:latin typeface="Times New Roman" panose="02020603050405020304" pitchFamily="18" charset="0"/>
                <a:cs typeface="Times New Roman" panose="02020603050405020304" pitchFamily="18" charset="0"/>
              </a:rPr>
              <a:t>Período de realização</a:t>
            </a:r>
            <a:r>
              <a:rPr lang="pt-BR" sz="2800" dirty="0">
                <a:latin typeface="Times New Roman" panose="02020603050405020304" pitchFamily="18" charset="0"/>
                <a:cs typeface="Times New Roman" panose="02020603050405020304" pitchFamily="18" charset="0"/>
              </a:rPr>
              <a:t>: </a:t>
            </a:r>
          </a:p>
          <a:p>
            <a:pPr lvl="0" algn="just">
              <a:lnSpc>
                <a:spcPts val="3600"/>
              </a:lnSpc>
              <a:spcBef>
                <a:spcPct val="0"/>
              </a:spcBef>
            </a:pPr>
            <a:endParaRPr lang="pt-BR" sz="2800" dirty="0">
              <a:latin typeface="Times New Roman" panose="02020603050405020304" pitchFamily="18" charset="0"/>
              <a:cs typeface="Times New Roman" panose="02020603050405020304" pitchFamily="18" charset="0"/>
            </a:endParaRPr>
          </a:p>
          <a:p>
            <a:pPr lvl="0" algn="just">
              <a:lnSpc>
                <a:spcPts val="3600"/>
              </a:lnSpc>
              <a:spcBef>
                <a:spcPct val="0"/>
              </a:spcBef>
            </a:pPr>
            <a:r>
              <a:rPr lang="pt-BR" sz="2800" dirty="0">
                <a:latin typeface="Times New Roman" panose="02020603050405020304" pitchFamily="18" charset="0"/>
                <a:cs typeface="Times New Roman" panose="02020603050405020304" pitchFamily="18" charset="0"/>
              </a:rPr>
              <a:t>fevereiro a junho de 2024.</a:t>
            </a:r>
          </a:p>
          <a:p>
            <a:pPr lvl="0" algn="just">
              <a:lnSpc>
                <a:spcPts val="3600"/>
              </a:lnSpc>
              <a:spcBef>
                <a:spcPct val="0"/>
              </a:spcBef>
            </a:pPr>
            <a:endParaRPr lang="pt-BR" sz="2800" dirty="0">
              <a:latin typeface="Times New Roman" panose="02020603050405020304" pitchFamily="18" charset="0"/>
              <a:cs typeface="Times New Roman" panose="02020603050405020304" pitchFamily="18" charset="0"/>
            </a:endParaRPr>
          </a:p>
          <a:p>
            <a:pPr lvl="0" algn="just">
              <a:lnSpc>
                <a:spcPts val="3600"/>
              </a:lnSpc>
              <a:spcBef>
                <a:spcPct val="0"/>
              </a:spcBef>
            </a:pPr>
            <a:endParaRPr lang="pt-BR" sz="2800" dirty="0">
              <a:solidFill>
                <a:srgbClr val="000000"/>
              </a:solidFill>
              <a:latin typeface="Times New Roman" panose="02020603050405020304" pitchFamily="18" charset="0"/>
              <a:ea typeface="Montserrat"/>
              <a:cs typeface="Times New Roman" panose="02020603050405020304" pitchFamily="18" charset="0"/>
              <a:sym typeface="Montserrat"/>
            </a:endParaRPr>
          </a:p>
          <a:p>
            <a:pPr lvl="0" algn="just">
              <a:lnSpc>
                <a:spcPts val="3600"/>
              </a:lnSpc>
              <a:spcBef>
                <a:spcPct val="0"/>
              </a:spcBef>
            </a:pPr>
            <a:r>
              <a:rPr lang="pt-BR" sz="2800" b="1" dirty="0">
                <a:latin typeface="Times New Roman" panose="02020603050405020304" pitchFamily="18" charset="0"/>
                <a:cs typeface="Times New Roman" panose="02020603050405020304" pitchFamily="18" charset="0"/>
              </a:rPr>
              <a:t>Objeto da experiência:</a:t>
            </a:r>
          </a:p>
          <a:p>
            <a:pPr lvl="0" algn="just">
              <a:lnSpc>
                <a:spcPts val="3600"/>
              </a:lnSpc>
              <a:spcBef>
                <a:spcPct val="0"/>
              </a:spcBef>
            </a:pPr>
            <a:endParaRPr lang="pt-BR" sz="2800" dirty="0">
              <a:latin typeface="Times New Roman" panose="02020603050405020304" pitchFamily="18" charset="0"/>
              <a:cs typeface="Times New Roman" panose="02020603050405020304" pitchFamily="18" charset="0"/>
            </a:endParaRPr>
          </a:p>
          <a:p>
            <a:pPr lvl="0" algn="just">
              <a:lnSpc>
                <a:spcPts val="3600"/>
              </a:lnSpc>
              <a:spcBef>
                <a:spcPct val="0"/>
              </a:spcBef>
            </a:pPr>
            <a:r>
              <a:rPr lang="pt-BR" sz="2800" dirty="0"/>
              <a:t>Ferramenta de baixo custo, estruturada com orientações padronizadas ao paciente acerca da técnica correta de automedição da pressão arterial, acompanhada de espaço sistematizado para registro seriado dos valores obtidos, possibilitando posterior análise clínica e aprimoramento da conduta médica</a:t>
            </a:r>
            <a:endParaRPr lang="pt-BR" sz="2800" dirty="0">
              <a:latin typeface="Times New Roman" panose="02020603050405020304" pitchFamily="18" charset="0"/>
              <a:cs typeface="Times New Roman" panose="02020603050405020304" pitchFamily="18" charset="0"/>
            </a:endParaRPr>
          </a:p>
        </p:txBody>
      </p:sp>
      <p:sp>
        <p:nvSpPr>
          <p:cNvPr id="8" name="TextBox 10">
            <a:extLst>
              <a:ext uri="{FF2B5EF4-FFF2-40B4-BE49-F238E27FC236}">
                <a16:creationId xmlns:a16="http://schemas.microsoft.com/office/drawing/2014/main" id="{219D974C-E27C-C63F-4787-BBB40D468738}"/>
              </a:ext>
            </a:extLst>
          </p:cNvPr>
          <p:cNvSpPr txBox="1"/>
          <p:nvPr/>
        </p:nvSpPr>
        <p:spPr>
          <a:xfrm>
            <a:off x="10656303" y="390972"/>
            <a:ext cx="7630110" cy="615553"/>
          </a:xfrm>
          <a:prstGeom prst="rect">
            <a:avLst/>
          </a:prstGeom>
        </p:spPr>
        <p:txBody>
          <a:bodyPr wrap="square" lIns="0" tIns="0" rIns="0" bIns="0" rtlCol="0" anchor="t">
            <a:spAutoFit/>
          </a:bodyPr>
          <a:lstStyle/>
          <a:p>
            <a:pPr marL="0" lvl="0" indent="0">
              <a:lnSpc>
                <a:spcPts val="2446"/>
              </a:lnSpc>
              <a:spcBef>
                <a:spcPct val="0"/>
              </a:spcBef>
            </a:pPr>
            <a:r>
              <a:rPr lang="pt-BR" b="1" dirty="0">
                <a:solidFill>
                  <a:schemeClr val="bg1"/>
                </a:solidFill>
              </a:rPr>
              <a:t>Congresso Pernambucano de Inovação &amp; Integração em Saúde - CPIIS </a:t>
            </a:r>
          </a:p>
          <a:p>
            <a:pPr marL="0" lvl="0" indent="0">
              <a:lnSpc>
                <a:spcPts val="2446"/>
              </a:lnSpc>
              <a:spcBef>
                <a:spcPct val="0"/>
              </a:spcBef>
            </a:pPr>
            <a:r>
              <a:rPr lang="pt-BR" b="1" dirty="0" err="1">
                <a:solidFill>
                  <a:schemeClr val="bg1"/>
                </a:solidFill>
              </a:rPr>
              <a:t>I</a:t>
            </a:r>
            <a:r>
              <a:rPr lang="pt-BR" b="1" dirty="0">
                <a:solidFill>
                  <a:schemeClr val="bg1"/>
                </a:solidFill>
              </a:rPr>
              <a:t> Mostra Pernambucana de Experiências Exitosas em Saúde (MEX-SAÚDE PE)</a:t>
            </a:r>
            <a:endParaRPr lang="en-US" b="1" dirty="0">
              <a:solidFill>
                <a:schemeClr val="bg1"/>
              </a:solidFill>
              <a:latin typeface="Montserrat"/>
              <a:ea typeface="Montserrat"/>
              <a:cs typeface="Montserrat"/>
            </a:endParaRPr>
          </a:p>
        </p:txBody>
      </p:sp>
      <p:pic>
        <p:nvPicPr>
          <p:cNvPr id="9" name="Picture 2" descr="C:\Users\rao656402\Desktop\logo.png">
            <a:extLst>
              <a:ext uri="{FF2B5EF4-FFF2-40B4-BE49-F238E27FC236}">
                <a16:creationId xmlns:a16="http://schemas.microsoft.com/office/drawing/2014/main" id="{CDCE3D36-A33C-F416-247F-D5C1A100B991}"/>
              </a:ext>
            </a:extLst>
          </p:cNvPr>
          <p:cNvPicPr>
            <a:picLocks noChangeAspect="1" noChangeArrowheads="1"/>
          </p:cNvPicPr>
          <p:nvPr/>
        </p:nvPicPr>
        <p:blipFill>
          <a:blip r:embed="rId3" cstate="print"/>
          <a:srcRect r="72171" b="-13624"/>
          <a:stretch>
            <a:fillRect/>
          </a:stretch>
        </p:blipFill>
        <p:spPr bwMode="auto">
          <a:xfrm>
            <a:off x="9863286" y="246956"/>
            <a:ext cx="664815" cy="1008112"/>
          </a:xfrm>
          <a:prstGeom prst="rect">
            <a:avLst/>
          </a:prstGeom>
          <a:noFill/>
        </p:spPr>
      </p:pic>
      <p:pic>
        <p:nvPicPr>
          <p:cNvPr id="11" name="Picture 3" descr="C:\Users\rao656402\Desktop\logos 2.png">
            <a:extLst>
              <a:ext uri="{FF2B5EF4-FFF2-40B4-BE49-F238E27FC236}">
                <a16:creationId xmlns:a16="http://schemas.microsoft.com/office/drawing/2014/main" id="{40B9D4B6-29F3-BA91-F86E-A15DD78634AB}"/>
              </a:ext>
            </a:extLst>
          </p:cNvPr>
          <p:cNvPicPr>
            <a:picLocks noChangeAspect="1" noChangeArrowheads="1"/>
          </p:cNvPicPr>
          <p:nvPr/>
        </p:nvPicPr>
        <p:blipFill>
          <a:blip r:embed="rId4" cstate="print"/>
          <a:srcRect/>
          <a:stretch>
            <a:fillRect/>
          </a:stretch>
        </p:blipFill>
        <p:spPr bwMode="auto">
          <a:xfrm>
            <a:off x="11735494" y="9706022"/>
            <a:ext cx="5760640" cy="416303"/>
          </a:xfrm>
          <a:prstGeom prst="rect">
            <a:avLst/>
          </a:prstGeom>
          <a:noFill/>
        </p:spPr>
      </p:pic>
      <p:sp>
        <p:nvSpPr>
          <p:cNvPr id="12" name="TextBox 9">
            <a:extLst>
              <a:ext uri="{FF2B5EF4-FFF2-40B4-BE49-F238E27FC236}">
                <a16:creationId xmlns:a16="http://schemas.microsoft.com/office/drawing/2014/main" id="{A52092E9-267C-5EAF-2320-2C67F01C9678}"/>
              </a:ext>
            </a:extLst>
          </p:cNvPr>
          <p:cNvSpPr txBox="1"/>
          <p:nvPr/>
        </p:nvSpPr>
        <p:spPr>
          <a:xfrm>
            <a:off x="1222327" y="111711"/>
            <a:ext cx="7056784" cy="1107996"/>
          </a:xfrm>
          <a:prstGeom prst="rect">
            <a:avLst/>
          </a:prstGeom>
        </p:spPr>
        <p:txBody>
          <a:bodyPr wrap="square" lIns="0" tIns="0" rIns="0" bIns="0" rtlCol="0" anchor="t">
            <a:spAutoFit/>
          </a:bodyPr>
          <a:lstStyle/>
          <a:p>
            <a:r>
              <a:rPr lang="en-US" sz="3600" dirty="0">
                <a:solidFill>
                  <a:srgbClr val="FDFDFE"/>
                </a:solidFill>
                <a:latin typeface="Montserrat"/>
                <a:sym typeface="Montserrat"/>
              </a:rPr>
              <a:t>PERÍODO DE REALIZAÇÃO/</a:t>
            </a:r>
          </a:p>
          <a:p>
            <a:r>
              <a:rPr lang="en-US" sz="3600" dirty="0">
                <a:solidFill>
                  <a:srgbClr val="FDFDFE"/>
                </a:solidFill>
                <a:latin typeface="Montserrat"/>
                <a:sym typeface="Montserrat"/>
              </a:rPr>
              <a:t>OBJETO DA EXPERIÊNCIA</a:t>
            </a:r>
            <a:endParaRPr lang="en-US" sz="3600" dirty="0">
              <a:solidFill>
                <a:srgbClr val="FDFDFE"/>
              </a:solidFill>
              <a:latin typeface="Montserrat"/>
            </a:endParaRPr>
          </a:p>
        </p:txBody>
      </p:sp>
    </p:spTree>
    <p:extLst>
      <p:ext uri="{BB962C8B-B14F-4D97-AF65-F5344CB8AC3E}">
        <p14:creationId xmlns:p14="http://schemas.microsoft.com/office/powerpoint/2010/main" val="283638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9400" y="4549656"/>
            <a:ext cx="6202174" cy="1341842"/>
          </a:xfrm>
          <a:prstGeom prst="rect">
            <a:avLst/>
          </a:prstGeom>
        </p:spPr>
        <p:txBody>
          <a:bodyPr wrap="square" lIns="0" tIns="0" rIns="0" bIns="0" rtlCol="0" anchor="t">
            <a:spAutoFit/>
          </a:bodyPr>
          <a:lstStyle/>
          <a:p>
            <a:pPr algn="l">
              <a:lnSpc>
                <a:spcPts val="11269"/>
              </a:lnSpc>
              <a:spcBef>
                <a:spcPct val="0"/>
              </a:spcBef>
            </a:pPr>
            <a:r>
              <a:rPr lang="en-US" sz="8049" dirty="0">
                <a:solidFill>
                  <a:srgbClr val="FDFDFE"/>
                </a:solidFill>
                <a:latin typeface="Montserrat"/>
                <a:ea typeface="Montserrat"/>
                <a:cs typeface="Montserrat"/>
                <a:sym typeface="Montserrat"/>
              </a:rPr>
              <a:t>OBJETIVOS</a:t>
            </a:r>
          </a:p>
        </p:txBody>
      </p:sp>
      <p:pic>
        <p:nvPicPr>
          <p:cNvPr id="5" name="Picture 2" descr="C:\Users\rao656402\Desktop\logo.png"/>
          <p:cNvPicPr>
            <a:picLocks noChangeAspect="1" noChangeArrowheads="1"/>
          </p:cNvPicPr>
          <p:nvPr/>
        </p:nvPicPr>
        <p:blipFill>
          <a:blip r:embed="rId2" cstate="print"/>
          <a:srcRect/>
          <a:stretch>
            <a:fillRect/>
          </a:stretch>
        </p:blipFill>
        <p:spPr bwMode="auto">
          <a:xfrm>
            <a:off x="1006302" y="4253458"/>
            <a:ext cx="5692485" cy="211417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o656402\Desktop\azul.png"/>
          <p:cNvPicPr>
            <a:picLocks noChangeAspect="1" noChangeArrowheads="1"/>
          </p:cNvPicPr>
          <p:nvPr/>
        </p:nvPicPr>
        <p:blipFill>
          <a:blip r:embed="rId2" cstate="print"/>
          <a:srcRect/>
          <a:stretch>
            <a:fillRect/>
          </a:stretch>
        </p:blipFill>
        <p:spPr bwMode="auto">
          <a:xfrm>
            <a:off x="7775054" y="-41076"/>
            <a:ext cx="10511359" cy="10472092"/>
          </a:xfrm>
          <a:prstGeom prst="rect">
            <a:avLst/>
          </a:prstGeom>
          <a:noFill/>
        </p:spPr>
      </p:pic>
      <p:grpSp>
        <p:nvGrpSpPr>
          <p:cNvPr id="2" name="Group 2"/>
          <p:cNvGrpSpPr/>
          <p:nvPr/>
        </p:nvGrpSpPr>
        <p:grpSpPr>
          <a:xfrm>
            <a:off x="0" y="1317345"/>
            <a:ext cx="18286413" cy="8352539"/>
            <a:chOff x="0" y="0"/>
            <a:chExt cx="4846134" cy="2199846"/>
          </a:xfrm>
        </p:grpSpPr>
        <p:sp>
          <p:nvSpPr>
            <p:cNvPr id="5" name="Freeform 3"/>
            <p:cNvSpPr/>
            <p:nvPr/>
          </p:nvSpPr>
          <p:spPr>
            <a:xfrm>
              <a:off x="0" y="0"/>
              <a:ext cx="4846134" cy="2199846"/>
            </a:xfrm>
            <a:custGeom>
              <a:avLst/>
              <a:gdLst/>
              <a:ahLst/>
              <a:cxnLst/>
              <a:rect l="l" t="t" r="r" b="b"/>
              <a:pathLst>
                <a:path w="4846134" h="2199846">
                  <a:moveTo>
                    <a:pt x="0" y="0"/>
                  </a:moveTo>
                  <a:lnTo>
                    <a:pt x="4846134" y="0"/>
                  </a:lnTo>
                  <a:lnTo>
                    <a:pt x="4846134" y="2199846"/>
                  </a:lnTo>
                  <a:lnTo>
                    <a:pt x="0" y="2199846"/>
                  </a:lnTo>
                  <a:close/>
                </a:path>
              </a:pathLst>
            </a:custGeom>
            <a:solidFill>
              <a:srgbClr val="FDFDFE"/>
            </a:solidFill>
          </p:spPr>
          <p:txBody>
            <a:bodyPr/>
            <a:lstStyle/>
            <a:p>
              <a:endParaRPr lang="pt-BR"/>
            </a:p>
          </p:txBody>
        </p:sp>
        <p:sp>
          <p:nvSpPr>
            <p:cNvPr id="6" name="TextBox 4"/>
            <p:cNvSpPr txBox="1"/>
            <p:nvPr/>
          </p:nvSpPr>
          <p:spPr>
            <a:xfrm>
              <a:off x="0" y="-38100"/>
              <a:ext cx="4846134" cy="2237946"/>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6"/>
          <p:cNvSpPr txBox="1"/>
          <p:nvPr/>
        </p:nvSpPr>
        <p:spPr>
          <a:xfrm>
            <a:off x="455404" y="1868173"/>
            <a:ext cx="17040729" cy="6423938"/>
          </a:xfrm>
          <a:prstGeom prst="rect">
            <a:avLst/>
          </a:prstGeom>
        </p:spPr>
        <p:txBody>
          <a:bodyPr wrap="square" lIns="0" tIns="0" rIns="0" bIns="0" rtlCol="0" anchor="t">
            <a:spAutoFit/>
          </a:bodyPr>
          <a:lstStyle/>
          <a:p>
            <a:pPr lvl="0" algn="just">
              <a:lnSpc>
                <a:spcPts val="3600"/>
              </a:lnSpc>
              <a:spcBef>
                <a:spcPct val="0"/>
              </a:spcBef>
            </a:pPr>
            <a:r>
              <a:rPr lang="pt-BR" sz="3600" b="1" dirty="0">
                <a:latin typeface="Times New Roman" panose="02020603050405020304" pitchFamily="18" charset="0"/>
                <a:cs typeface="Times New Roman" panose="02020603050405020304" pitchFamily="18" charset="0"/>
              </a:rPr>
              <a:t>GERAL:</a:t>
            </a:r>
          </a:p>
          <a:p>
            <a:pPr lvl="0" algn="just">
              <a:lnSpc>
                <a:spcPts val="3600"/>
              </a:lnSpc>
              <a:spcBef>
                <a:spcPct val="0"/>
              </a:spcBef>
            </a:pPr>
            <a:endParaRPr lang="pt-BR" sz="3600" dirty="0">
              <a:latin typeface="Times New Roman" panose="02020603050405020304" pitchFamily="18" charset="0"/>
              <a:cs typeface="Times New Roman" panose="02020603050405020304" pitchFamily="18" charset="0"/>
            </a:endParaRPr>
          </a:p>
          <a:p>
            <a:pPr marL="571500" lvl="0" indent="-571500" algn="just">
              <a:lnSpc>
                <a:spcPts val="3600"/>
              </a:lnSpc>
              <a:spcBef>
                <a:spcPct val="0"/>
              </a:spcBef>
              <a:buFont typeface="Wingdings" panose="05000000000000000000" pitchFamily="2" charset="2"/>
              <a:buChar char="ü"/>
            </a:pPr>
            <a:r>
              <a:rPr lang="pt-BR" sz="3600" dirty="0">
                <a:latin typeface="Times New Roman" panose="02020603050405020304" pitchFamily="18" charset="0"/>
                <a:cs typeface="Times New Roman" panose="02020603050405020304" pitchFamily="18" charset="0"/>
              </a:rPr>
              <a:t>Desenvolver uma ferramenta de baixo custo e alta replicação para a automedição da pressão arterial dos usuários da Unidade de Saúde José Pimentel Lins, Ouricuri - PE, com intuito de verificar o real controle dos níveis pressóricos da população estudada.</a:t>
            </a:r>
          </a:p>
          <a:p>
            <a:pPr lvl="0" algn="just">
              <a:lnSpc>
                <a:spcPts val="3600"/>
              </a:lnSpc>
              <a:spcBef>
                <a:spcPct val="0"/>
              </a:spcBef>
            </a:pPr>
            <a:endParaRPr lang="pt-BR" sz="3600" dirty="0">
              <a:solidFill>
                <a:srgbClr val="000000"/>
              </a:solidFill>
              <a:latin typeface="Times New Roman" panose="02020603050405020304" pitchFamily="18" charset="0"/>
              <a:ea typeface="Montserrat"/>
              <a:cs typeface="Times New Roman" panose="02020603050405020304" pitchFamily="18" charset="0"/>
              <a:sym typeface="Montserrat"/>
            </a:endParaRPr>
          </a:p>
          <a:p>
            <a:pPr lvl="0" algn="just">
              <a:lnSpc>
                <a:spcPts val="3600"/>
              </a:lnSpc>
              <a:spcBef>
                <a:spcPct val="0"/>
              </a:spcBef>
            </a:pPr>
            <a:r>
              <a:rPr lang="pt-BR" sz="3600" b="1" dirty="0">
                <a:solidFill>
                  <a:srgbClr val="000000"/>
                </a:solidFill>
                <a:latin typeface="Times New Roman" panose="02020603050405020304" pitchFamily="18" charset="0"/>
                <a:ea typeface="Montserrat"/>
                <a:cs typeface="Times New Roman" panose="02020603050405020304" pitchFamily="18" charset="0"/>
                <a:sym typeface="Montserrat"/>
              </a:rPr>
              <a:t>ESPECÍFICOS:</a:t>
            </a:r>
          </a:p>
          <a:p>
            <a:pPr lvl="0" algn="just">
              <a:lnSpc>
                <a:spcPts val="3600"/>
              </a:lnSpc>
              <a:spcBef>
                <a:spcPct val="0"/>
              </a:spcBef>
            </a:pPr>
            <a:endParaRPr lang="pt-BR" sz="3600" b="1" dirty="0">
              <a:solidFill>
                <a:srgbClr val="000000"/>
              </a:solidFill>
              <a:latin typeface="Times New Roman" panose="02020603050405020304" pitchFamily="18" charset="0"/>
              <a:ea typeface="Montserrat"/>
              <a:cs typeface="Times New Roman" panose="02020603050405020304" pitchFamily="18" charset="0"/>
              <a:sym typeface="Montserrat"/>
            </a:endParaRPr>
          </a:p>
          <a:p>
            <a:pPr marL="571500" lvl="0" indent="-571500" algn="just">
              <a:lnSpc>
                <a:spcPts val="3600"/>
              </a:lnSpc>
              <a:spcBef>
                <a:spcPct val="0"/>
              </a:spcBef>
              <a:buFont typeface="Wingdings" panose="05000000000000000000" pitchFamily="2" charset="2"/>
              <a:buChar char="ü"/>
            </a:pPr>
            <a:r>
              <a:rPr lang="pt-BR" sz="3600" dirty="0">
                <a:solidFill>
                  <a:srgbClr val="000000"/>
                </a:solidFill>
                <a:latin typeface="Times New Roman" panose="02020603050405020304" pitchFamily="18" charset="0"/>
                <a:ea typeface="Montserrat"/>
                <a:cs typeface="Times New Roman" panose="02020603050405020304" pitchFamily="18" charset="0"/>
                <a:sym typeface="Montserrat"/>
              </a:rPr>
              <a:t>Melhorar a assistência prestada ao usuário hipertenso, reduzindo a chance de eventos adversos decorrentes do mau controle da pressão arterial.</a:t>
            </a:r>
          </a:p>
          <a:p>
            <a:pPr marL="571500" lvl="0" indent="-571500" algn="just">
              <a:lnSpc>
                <a:spcPts val="3600"/>
              </a:lnSpc>
              <a:spcBef>
                <a:spcPct val="0"/>
              </a:spcBef>
              <a:buFont typeface="Wingdings" panose="05000000000000000000" pitchFamily="2" charset="2"/>
              <a:buChar char="ü"/>
            </a:pPr>
            <a:endParaRPr lang="pt-BR" sz="3600" dirty="0">
              <a:solidFill>
                <a:srgbClr val="000000"/>
              </a:solidFill>
              <a:latin typeface="Times New Roman" panose="02020603050405020304" pitchFamily="18" charset="0"/>
              <a:ea typeface="Montserrat"/>
              <a:cs typeface="Times New Roman" panose="02020603050405020304" pitchFamily="18" charset="0"/>
              <a:sym typeface="Montserrat"/>
            </a:endParaRPr>
          </a:p>
          <a:p>
            <a:pPr marL="571500" lvl="0" indent="-571500" algn="just">
              <a:lnSpc>
                <a:spcPts val="3600"/>
              </a:lnSpc>
              <a:spcBef>
                <a:spcPct val="0"/>
              </a:spcBef>
              <a:buFont typeface="Wingdings" panose="05000000000000000000" pitchFamily="2" charset="2"/>
              <a:buChar char="ü"/>
            </a:pPr>
            <a:r>
              <a:rPr lang="pt-BR" sz="3600" dirty="0">
                <a:solidFill>
                  <a:srgbClr val="000000"/>
                </a:solidFill>
                <a:latin typeface="Times New Roman" panose="02020603050405020304" pitchFamily="18" charset="0"/>
                <a:ea typeface="Montserrat"/>
                <a:cs typeface="Times New Roman" panose="02020603050405020304" pitchFamily="18" charset="0"/>
                <a:sym typeface="Montserrat"/>
              </a:rPr>
              <a:t>Estabelecer um fluxo de seguimento e avaliação da pressão arterial de pacientes com valores anormais durante as consultas, com ou sem diagnóstico de Hipertensão Essencial.</a:t>
            </a:r>
          </a:p>
          <a:p>
            <a:pPr lvl="0" algn="just">
              <a:lnSpc>
                <a:spcPts val="3600"/>
              </a:lnSpc>
              <a:spcBef>
                <a:spcPct val="0"/>
              </a:spcBef>
            </a:pPr>
            <a:endParaRPr lang="en-US" sz="2400" dirty="0">
              <a:solidFill>
                <a:srgbClr val="000000"/>
              </a:solidFill>
              <a:latin typeface="Montserrat"/>
              <a:ea typeface="Montserrat"/>
              <a:cs typeface="Montserrat"/>
              <a:sym typeface="Montserrat"/>
            </a:endParaRPr>
          </a:p>
        </p:txBody>
      </p:sp>
      <p:sp>
        <p:nvSpPr>
          <p:cNvPr id="8" name="TextBox 10">
            <a:extLst>
              <a:ext uri="{FF2B5EF4-FFF2-40B4-BE49-F238E27FC236}">
                <a16:creationId xmlns:a16="http://schemas.microsoft.com/office/drawing/2014/main" id="{5FAE65DD-5258-FC7E-1BA0-23BE3E11585B}"/>
              </a:ext>
            </a:extLst>
          </p:cNvPr>
          <p:cNvSpPr txBox="1"/>
          <p:nvPr/>
        </p:nvSpPr>
        <p:spPr>
          <a:xfrm>
            <a:off x="10656303" y="390972"/>
            <a:ext cx="7630110" cy="615553"/>
          </a:xfrm>
          <a:prstGeom prst="rect">
            <a:avLst/>
          </a:prstGeom>
        </p:spPr>
        <p:txBody>
          <a:bodyPr wrap="square" lIns="0" tIns="0" rIns="0" bIns="0" rtlCol="0" anchor="t">
            <a:spAutoFit/>
          </a:bodyPr>
          <a:lstStyle/>
          <a:p>
            <a:pPr marL="0" lvl="0" indent="0">
              <a:lnSpc>
                <a:spcPts val="2446"/>
              </a:lnSpc>
              <a:spcBef>
                <a:spcPct val="0"/>
              </a:spcBef>
            </a:pPr>
            <a:r>
              <a:rPr lang="pt-BR" b="1" dirty="0">
                <a:solidFill>
                  <a:schemeClr val="bg1"/>
                </a:solidFill>
              </a:rPr>
              <a:t>Congresso Pernambucano de Inovação &amp; Integração em Saúde - CPIIS </a:t>
            </a:r>
          </a:p>
          <a:p>
            <a:pPr marL="0" lvl="0" indent="0">
              <a:lnSpc>
                <a:spcPts val="2446"/>
              </a:lnSpc>
              <a:spcBef>
                <a:spcPct val="0"/>
              </a:spcBef>
            </a:pPr>
            <a:r>
              <a:rPr lang="pt-BR" b="1" dirty="0" err="1">
                <a:solidFill>
                  <a:schemeClr val="bg1"/>
                </a:solidFill>
              </a:rPr>
              <a:t>I</a:t>
            </a:r>
            <a:r>
              <a:rPr lang="pt-BR" b="1" dirty="0">
                <a:solidFill>
                  <a:schemeClr val="bg1"/>
                </a:solidFill>
              </a:rPr>
              <a:t> Mostra Pernambucana de Experiências Exitosas em Saúde (MEX-SAÚDE PE)</a:t>
            </a:r>
            <a:endParaRPr lang="en-US" b="1" dirty="0">
              <a:solidFill>
                <a:schemeClr val="bg1"/>
              </a:solidFill>
              <a:latin typeface="Montserrat"/>
              <a:ea typeface="Montserrat"/>
              <a:cs typeface="Montserrat"/>
            </a:endParaRPr>
          </a:p>
        </p:txBody>
      </p:sp>
      <p:pic>
        <p:nvPicPr>
          <p:cNvPr id="9" name="Picture 2" descr="C:\Users\rao656402\Desktop\logo.png"/>
          <p:cNvPicPr>
            <a:picLocks noChangeAspect="1" noChangeArrowheads="1"/>
          </p:cNvPicPr>
          <p:nvPr/>
        </p:nvPicPr>
        <p:blipFill>
          <a:blip r:embed="rId3" cstate="print"/>
          <a:srcRect r="72171" b="-13624"/>
          <a:stretch>
            <a:fillRect/>
          </a:stretch>
        </p:blipFill>
        <p:spPr bwMode="auto">
          <a:xfrm>
            <a:off x="9863286" y="246956"/>
            <a:ext cx="664815" cy="1008112"/>
          </a:xfrm>
          <a:prstGeom prst="rect">
            <a:avLst/>
          </a:prstGeom>
          <a:noFill/>
        </p:spPr>
      </p:pic>
      <p:sp>
        <p:nvSpPr>
          <p:cNvPr id="10" name="TextBox 9">
            <a:extLst>
              <a:ext uri="{FF2B5EF4-FFF2-40B4-BE49-F238E27FC236}">
                <a16:creationId xmlns:a16="http://schemas.microsoft.com/office/drawing/2014/main" id="{74AC1B0C-74BA-3BB4-EA85-5D1C0DE92037}"/>
              </a:ext>
            </a:extLst>
          </p:cNvPr>
          <p:cNvSpPr txBox="1"/>
          <p:nvPr/>
        </p:nvSpPr>
        <p:spPr>
          <a:xfrm>
            <a:off x="1222326" y="393237"/>
            <a:ext cx="14442513" cy="551433"/>
          </a:xfrm>
          <a:prstGeom prst="rect">
            <a:avLst/>
          </a:prstGeom>
        </p:spPr>
        <p:txBody>
          <a:bodyPr lIns="0" tIns="0" rIns="0" bIns="0" rtlCol="0" anchor="t">
            <a:spAutoFit/>
          </a:bodyPr>
          <a:lstStyle/>
          <a:p>
            <a:pPr marL="0" lvl="0" indent="0" algn="l">
              <a:lnSpc>
                <a:spcPts val="4320"/>
              </a:lnSpc>
              <a:spcBef>
                <a:spcPct val="0"/>
              </a:spcBef>
            </a:pPr>
            <a:r>
              <a:rPr lang="en-US" sz="3600" dirty="0">
                <a:solidFill>
                  <a:srgbClr val="FDFDFE"/>
                </a:solidFill>
                <a:latin typeface="Montserrat"/>
                <a:ea typeface="Montserrat Bold"/>
                <a:cs typeface="Montserrat Bold"/>
                <a:sym typeface="Montserrat Bold"/>
              </a:rPr>
              <a:t>OBJETIVOS</a:t>
            </a:r>
            <a:endParaRPr lang="en-US" sz="3600" dirty="0">
              <a:solidFill>
                <a:srgbClr val="FDFDFE"/>
              </a:solidFill>
              <a:latin typeface="Montserrat"/>
              <a:ea typeface="Montserrat Bold"/>
              <a:cs typeface="Montserrat Bold"/>
            </a:endParaRPr>
          </a:p>
        </p:txBody>
      </p:sp>
      <p:pic>
        <p:nvPicPr>
          <p:cNvPr id="11" name="Picture 3" descr="C:\Users\rao656402\Desktop\logos 2.png"/>
          <p:cNvPicPr>
            <a:picLocks noChangeAspect="1" noChangeArrowheads="1"/>
          </p:cNvPicPr>
          <p:nvPr/>
        </p:nvPicPr>
        <p:blipFill>
          <a:blip r:embed="rId4" cstate="print"/>
          <a:srcRect/>
          <a:stretch>
            <a:fillRect/>
          </a:stretch>
        </p:blipFill>
        <p:spPr bwMode="auto">
          <a:xfrm>
            <a:off x="11735494" y="9706022"/>
            <a:ext cx="5760640" cy="41630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rao656402\Desktop\logo.png"/>
          <p:cNvPicPr>
            <a:picLocks noChangeAspect="1" noChangeArrowheads="1"/>
          </p:cNvPicPr>
          <p:nvPr/>
        </p:nvPicPr>
        <p:blipFill>
          <a:blip r:embed="rId2" cstate="print"/>
          <a:srcRect/>
          <a:stretch>
            <a:fillRect/>
          </a:stretch>
        </p:blipFill>
        <p:spPr bwMode="auto">
          <a:xfrm>
            <a:off x="934294" y="4423420"/>
            <a:ext cx="5692485" cy="2114178"/>
          </a:xfrm>
          <a:prstGeom prst="rect">
            <a:avLst/>
          </a:prstGeom>
          <a:noFill/>
        </p:spPr>
      </p:pic>
      <p:sp>
        <p:nvSpPr>
          <p:cNvPr id="6" name="TextBox 3"/>
          <p:cNvSpPr txBox="1"/>
          <p:nvPr/>
        </p:nvSpPr>
        <p:spPr>
          <a:xfrm>
            <a:off x="6406902" y="3915068"/>
            <a:ext cx="9694229" cy="2790957"/>
          </a:xfrm>
          <a:prstGeom prst="rect">
            <a:avLst/>
          </a:prstGeom>
        </p:spPr>
        <p:txBody>
          <a:bodyPr wrap="square" lIns="0" tIns="0" rIns="0" bIns="0" rtlCol="0" anchor="t">
            <a:spAutoFit/>
          </a:bodyPr>
          <a:lstStyle/>
          <a:p>
            <a:pPr algn="ctr">
              <a:lnSpc>
                <a:spcPts val="11269"/>
              </a:lnSpc>
              <a:spcBef>
                <a:spcPct val="0"/>
              </a:spcBef>
            </a:pPr>
            <a:r>
              <a:rPr lang="en-US" sz="7200" dirty="0">
                <a:solidFill>
                  <a:srgbClr val="FDFDFE"/>
                </a:solidFill>
                <a:latin typeface="Montserrat"/>
                <a:ea typeface="Montserrat"/>
                <a:cs typeface="Montserrat"/>
                <a:sym typeface="Montserrat"/>
              </a:rPr>
              <a:t>DESCRIÇÃO DA EXPERIÊNCIA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o656402\Desktop\azul.png"/>
          <p:cNvPicPr>
            <a:picLocks noChangeAspect="1" noChangeArrowheads="1"/>
          </p:cNvPicPr>
          <p:nvPr/>
        </p:nvPicPr>
        <p:blipFill>
          <a:blip r:embed="rId2" cstate="print"/>
          <a:srcRect/>
          <a:stretch>
            <a:fillRect/>
          </a:stretch>
        </p:blipFill>
        <p:spPr bwMode="auto">
          <a:xfrm>
            <a:off x="7775054" y="-41076"/>
            <a:ext cx="10511359" cy="10472092"/>
          </a:xfrm>
          <a:prstGeom prst="rect">
            <a:avLst/>
          </a:prstGeom>
          <a:noFill/>
        </p:spPr>
      </p:pic>
      <p:grpSp>
        <p:nvGrpSpPr>
          <p:cNvPr id="2" name="Group 2"/>
          <p:cNvGrpSpPr/>
          <p:nvPr/>
        </p:nvGrpSpPr>
        <p:grpSpPr>
          <a:xfrm>
            <a:off x="0" y="1317345"/>
            <a:ext cx="18286413" cy="8352539"/>
            <a:chOff x="0" y="0"/>
            <a:chExt cx="4846134" cy="2199846"/>
          </a:xfrm>
        </p:grpSpPr>
        <p:sp>
          <p:nvSpPr>
            <p:cNvPr id="5" name="Freeform 3"/>
            <p:cNvSpPr/>
            <p:nvPr/>
          </p:nvSpPr>
          <p:spPr>
            <a:xfrm>
              <a:off x="0" y="0"/>
              <a:ext cx="4846134" cy="2199846"/>
            </a:xfrm>
            <a:custGeom>
              <a:avLst/>
              <a:gdLst/>
              <a:ahLst/>
              <a:cxnLst/>
              <a:rect l="l" t="t" r="r" b="b"/>
              <a:pathLst>
                <a:path w="4846134" h="2199846">
                  <a:moveTo>
                    <a:pt x="0" y="0"/>
                  </a:moveTo>
                  <a:lnTo>
                    <a:pt x="4846134" y="0"/>
                  </a:lnTo>
                  <a:lnTo>
                    <a:pt x="4846134" y="2199846"/>
                  </a:lnTo>
                  <a:lnTo>
                    <a:pt x="0" y="2199846"/>
                  </a:lnTo>
                  <a:close/>
                </a:path>
              </a:pathLst>
            </a:custGeom>
            <a:solidFill>
              <a:srgbClr val="FDFDFE"/>
            </a:solidFill>
          </p:spPr>
          <p:txBody>
            <a:bodyPr/>
            <a:lstStyle/>
            <a:p>
              <a:endParaRPr lang="pt-BR"/>
            </a:p>
          </p:txBody>
        </p:sp>
        <p:sp>
          <p:nvSpPr>
            <p:cNvPr id="6" name="TextBox 4"/>
            <p:cNvSpPr txBox="1"/>
            <p:nvPr/>
          </p:nvSpPr>
          <p:spPr>
            <a:xfrm>
              <a:off x="0" y="-38100"/>
              <a:ext cx="4846134" cy="2237946"/>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6"/>
          <p:cNvSpPr txBox="1"/>
          <p:nvPr/>
        </p:nvSpPr>
        <p:spPr>
          <a:xfrm>
            <a:off x="718270" y="2011544"/>
            <a:ext cx="16303428" cy="8239820"/>
          </a:xfrm>
          <a:prstGeom prst="rect">
            <a:avLst/>
          </a:prstGeom>
        </p:spPr>
        <p:txBody>
          <a:bodyPr wrap="square" lIns="0" tIns="0" rIns="0" bIns="0" rtlCol="0" anchor="t">
            <a:spAutoFit/>
          </a:bodyPr>
          <a:lstStyle/>
          <a:p>
            <a:pPr algn="just"/>
            <a:r>
              <a:rPr lang="pt-BR" sz="3200" dirty="0">
                <a:latin typeface="Times New Roman" panose="02020603050405020304" pitchFamily="18" charset="0"/>
                <a:cs typeface="Times New Roman" panose="02020603050405020304" pitchFamily="18" charset="0"/>
              </a:rPr>
              <a:t>Durante o estágio na Unidade de Saúde José Pimentel Lins, em Ouricuri-PE, os acadêmicos do sétimo semestre de Medicina observaram uma alta prevalência de pacientes com hipertensão arterial sem registro dos valores pressóricos e com hábitos incorretos na verificação da pressão.</a:t>
            </a:r>
          </a:p>
          <a:p>
            <a:pPr algn="just"/>
            <a:endParaRPr lang="pt-BR" sz="3200" dirty="0">
              <a:latin typeface="Times New Roman" panose="02020603050405020304" pitchFamily="18" charset="0"/>
              <a:cs typeface="Times New Roman" panose="02020603050405020304" pitchFamily="18" charset="0"/>
            </a:endParaRPr>
          </a:p>
          <a:p>
            <a:pPr algn="just"/>
            <a:r>
              <a:rPr lang="pt-BR" sz="3200" dirty="0">
                <a:latin typeface="Times New Roman" panose="02020603050405020304" pitchFamily="18" charset="0"/>
                <a:cs typeface="Times New Roman" panose="02020603050405020304" pitchFamily="18" charset="0"/>
              </a:rPr>
              <a:t>A partir dessa necessidade, desenvolvemos uma ferramenta simples de monitoramento, que traz orientações sobre a forma correta de medir a pressão arterial e um espaço para o registro diário dos valores obtidos em cada aferição domiciliar.</a:t>
            </a:r>
          </a:p>
          <a:p>
            <a:pPr algn="just"/>
            <a:endParaRPr lang="pt-BR" sz="3200" dirty="0">
              <a:latin typeface="Times New Roman" panose="02020603050405020304" pitchFamily="18" charset="0"/>
              <a:cs typeface="Times New Roman" panose="02020603050405020304" pitchFamily="18" charset="0"/>
            </a:endParaRPr>
          </a:p>
          <a:p>
            <a:pPr algn="just"/>
            <a:r>
              <a:rPr lang="pt-BR" sz="3200" dirty="0">
                <a:latin typeface="Times New Roman" panose="02020603050405020304" pitchFamily="18" charset="0"/>
                <a:cs typeface="Times New Roman" panose="02020603050405020304" pitchFamily="18" charset="0"/>
              </a:rPr>
              <a:t>Para garantir a utilização adequada desse instrumento, realizamos a capacitação dos agentes comunitários de saúde, possibilitando um acompanhamento mais fiel e preciso das medidas.</a:t>
            </a:r>
          </a:p>
          <a:p>
            <a:pPr algn="just"/>
            <a:endParaRPr lang="pt-BR" sz="3200" dirty="0">
              <a:latin typeface="Times New Roman" panose="02020603050405020304" pitchFamily="18" charset="0"/>
              <a:cs typeface="Times New Roman" panose="02020603050405020304" pitchFamily="18" charset="0"/>
            </a:endParaRPr>
          </a:p>
          <a:p>
            <a:pPr algn="just"/>
            <a:r>
              <a:rPr lang="pt-BR" sz="3200" dirty="0">
                <a:latin typeface="Times New Roman" panose="02020603050405020304" pitchFamily="18" charset="0"/>
                <a:cs typeface="Times New Roman" panose="02020603050405020304" pitchFamily="18" charset="0"/>
              </a:rPr>
              <a:t>Essa ação resultou em uma ferramenta de baixo custo, fácil reprodução e linguagem acessível ao público, promovendo um impacto positivo na qualidade da assistência e no acompanhamento dos pacientes hipertensos</a:t>
            </a:r>
          </a:p>
          <a:p>
            <a:pPr lvl="0" algn="just">
              <a:lnSpc>
                <a:spcPts val="3600"/>
              </a:lnSpc>
              <a:spcBef>
                <a:spcPct val="0"/>
              </a:spcBef>
            </a:pPr>
            <a:endParaRPr lang="pt-BR" sz="2400" dirty="0">
              <a:solidFill>
                <a:srgbClr val="000000"/>
              </a:solidFill>
              <a:latin typeface="Montserrat"/>
              <a:ea typeface="Montserrat"/>
              <a:cs typeface="Montserrat"/>
              <a:sym typeface="Montserrat"/>
            </a:endParaRPr>
          </a:p>
          <a:p>
            <a:pPr lvl="0" algn="just">
              <a:lnSpc>
                <a:spcPts val="3600"/>
              </a:lnSpc>
              <a:spcBef>
                <a:spcPct val="0"/>
              </a:spcBef>
            </a:pPr>
            <a:endParaRPr lang="pt-BR" sz="2400" dirty="0">
              <a:solidFill>
                <a:srgbClr val="000000"/>
              </a:solidFill>
              <a:latin typeface="Montserrat"/>
              <a:ea typeface="Montserrat"/>
              <a:cs typeface="Montserrat"/>
              <a:sym typeface="Montserrat"/>
            </a:endParaRPr>
          </a:p>
          <a:p>
            <a:pPr lvl="0" algn="just">
              <a:lnSpc>
                <a:spcPts val="3600"/>
              </a:lnSpc>
              <a:spcBef>
                <a:spcPct val="0"/>
              </a:spcBef>
            </a:pPr>
            <a:endParaRPr lang="en-US" sz="2400" dirty="0">
              <a:solidFill>
                <a:srgbClr val="000000"/>
              </a:solidFill>
              <a:latin typeface="Montserrat"/>
              <a:ea typeface="Montserrat"/>
              <a:cs typeface="Montserrat"/>
              <a:sym typeface="Montserrat"/>
            </a:endParaRPr>
          </a:p>
        </p:txBody>
      </p:sp>
      <p:sp>
        <p:nvSpPr>
          <p:cNvPr id="8" name="TextBox 10">
            <a:extLst>
              <a:ext uri="{FF2B5EF4-FFF2-40B4-BE49-F238E27FC236}">
                <a16:creationId xmlns:a16="http://schemas.microsoft.com/office/drawing/2014/main" id="{5FAE65DD-5258-FC7E-1BA0-23BE3E11585B}"/>
              </a:ext>
            </a:extLst>
          </p:cNvPr>
          <p:cNvSpPr txBox="1"/>
          <p:nvPr/>
        </p:nvSpPr>
        <p:spPr>
          <a:xfrm>
            <a:off x="10656303" y="390972"/>
            <a:ext cx="7630110" cy="615553"/>
          </a:xfrm>
          <a:prstGeom prst="rect">
            <a:avLst/>
          </a:prstGeom>
        </p:spPr>
        <p:txBody>
          <a:bodyPr wrap="square" lIns="0" tIns="0" rIns="0" bIns="0" rtlCol="0" anchor="t">
            <a:spAutoFit/>
          </a:bodyPr>
          <a:lstStyle/>
          <a:p>
            <a:pPr marL="0" lvl="0" indent="0">
              <a:lnSpc>
                <a:spcPts val="2446"/>
              </a:lnSpc>
              <a:spcBef>
                <a:spcPct val="0"/>
              </a:spcBef>
            </a:pPr>
            <a:r>
              <a:rPr lang="pt-BR" b="1" dirty="0">
                <a:solidFill>
                  <a:schemeClr val="bg1"/>
                </a:solidFill>
              </a:rPr>
              <a:t>Congresso Pernambucano de Inovação &amp; Integração em Saúde - CPIIS </a:t>
            </a:r>
          </a:p>
          <a:p>
            <a:pPr marL="0" lvl="0" indent="0">
              <a:lnSpc>
                <a:spcPts val="2446"/>
              </a:lnSpc>
              <a:spcBef>
                <a:spcPct val="0"/>
              </a:spcBef>
            </a:pPr>
            <a:r>
              <a:rPr lang="pt-BR" b="1" dirty="0" err="1">
                <a:solidFill>
                  <a:schemeClr val="bg1"/>
                </a:solidFill>
              </a:rPr>
              <a:t>I</a:t>
            </a:r>
            <a:r>
              <a:rPr lang="pt-BR" b="1" dirty="0">
                <a:solidFill>
                  <a:schemeClr val="bg1"/>
                </a:solidFill>
              </a:rPr>
              <a:t> Mostra Pernambucana de Experiências Exitosas em Saúde (MEX-SAÚDE PE)</a:t>
            </a:r>
            <a:endParaRPr lang="en-US" b="1" dirty="0">
              <a:solidFill>
                <a:schemeClr val="bg1"/>
              </a:solidFill>
              <a:latin typeface="Montserrat"/>
              <a:ea typeface="Montserrat"/>
              <a:cs typeface="Montserrat"/>
            </a:endParaRPr>
          </a:p>
        </p:txBody>
      </p:sp>
      <p:pic>
        <p:nvPicPr>
          <p:cNvPr id="9" name="Picture 2" descr="C:\Users\rao656402\Desktop\logo.png"/>
          <p:cNvPicPr>
            <a:picLocks noChangeAspect="1" noChangeArrowheads="1"/>
          </p:cNvPicPr>
          <p:nvPr/>
        </p:nvPicPr>
        <p:blipFill>
          <a:blip r:embed="rId3" cstate="print"/>
          <a:srcRect r="72171" b="-13624"/>
          <a:stretch>
            <a:fillRect/>
          </a:stretch>
        </p:blipFill>
        <p:spPr bwMode="auto">
          <a:xfrm>
            <a:off x="9863286" y="246956"/>
            <a:ext cx="664815" cy="1008112"/>
          </a:xfrm>
          <a:prstGeom prst="rect">
            <a:avLst/>
          </a:prstGeom>
          <a:noFill/>
        </p:spPr>
      </p:pic>
      <p:pic>
        <p:nvPicPr>
          <p:cNvPr id="11" name="Picture 3" descr="C:\Users\rao656402\Desktop\logos 2.png"/>
          <p:cNvPicPr>
            <a:picLocks noChangeAspect="1" noChangeArrowheads="1"/>
          </p:cNvPicPr>
          <p:nvPr/>
        </p:nvPicPr>
        <p:blipFill>
          <a:blip r:embed="rId4" cstate="print"/>
          <a:srcRect/>
          <a:stretch>
            <a:fillRect/>
          </a:stretch>
        </p:blipFill>
        <p:spPr bwMode="auto">
          <a:xfrm>
            <a:off x="11735494" y="9706022"/>
            <a:ext cx="5760640" cy="416303"/>
          </a:xfrm>
          <a:prstGeom prst="rect">
            <a:avLst/>
          </a:prstGeom>
          <a:noFill/>
        </p:spPr>
      </p:pic>
      <p:sp>
        <p:nvSpPr>
          <p:cNvPr id="13" name="TextBox 9">
            <a:extLst>
              <a:ext uri="{FF2B5EF4-FFF2-40B4-BE49-F238E27FC236}">
                <a16:creationId xmlns:a16="http://schemas.microsoft.com/office/drawing/2014/main" id="{1D76F9B6-E85C-B7F8-D3E9-04D577ABBB49}"/>
              </a:ext>
            </a:extLst>
          </p:cNvPr>
          <p:cNvSpPr txBox="1"/>
          <p:nvPr/>
        </p:nvSpPr>
        <p:spPr>
          <a:xfrm>
            <a:off x="1150318" y="-258013"/>
            <a:ext cx="14442513" cy="1200906"/>
          </a:xfrm>
          <a:prstGeom prst="rect">
            <a:avLst/>
          </a:prstGeom>
        </p:spPr>
        <p:txBody>
          <a:bodyPr lIns="0" tIns="0" rIns="0" bIns="0" rtlCol="0" anchor="t">
            <a:spAutoFit/>
          </a:bodyPr>
          <a:lstStyle/>
          <a:p>
            <a:pPr>
              <a:lnSpc>
                <a:spcPts val="11269"/>
              </a:lnSpc>
              <a:spcBef>
                <a:spcPct val="0"/>
              </a:spcBef>
            </a:pPr>
            <a:r>
              <a:rPr lang="en-US" sz="3600" dirty="0">
                <a:solidFill>
                  <a:srgbClr val="FDFDFE"/>
                </a:solidFill>
                <a:latin typeface="Montserrat"/>
                <a:ea typeface="Montserrat"/>
                <a:cs typeface="Montserrat"/>
                <a:sym typeface="Montserrat"/>
              </a:rPr>
              <a:t>DESCRIÇÃO DA EXPERIÊNCIA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66587-27DC-5B66-E218-386972EACA13}"/>
            </a:ext>
          </a:extLst>
        </p:cNvPr>
        <p:cNvGrpSpPr/>
        <p:nvPr/>
      </p:nvGrpSpPr>
      <p:grpSpPr>
        <a:xfrm>
          <a:off x="0" y="0"/>
          <a:ext cx="0" cy="0"/>
          <a:chOff x="0" y="0"/>
          <a:chExt cx="0" cy="0"/>
        </a:xfrm>
      </p:grpSpPr>
      <p:pic>
        <p:nvPicPr>
          <p:cNvPr id="3074" name="Picture 2" descr="C:\Users\rao656402\Desktop\azul.png">
            <a:extLst>
              <a:ext uri="{FF2B5EF4-FFF2-40B4-BE49-F238E27FC236}">
                <a16:creationId xmlns:a16="http://schemas.microsoft.com/office/drawing/2014/main" id="{167F77A5-1D4F-A9BD-CC6D-26072158E87E}"/>
              </a:ext>
            </a:extLst>
          </p:cNvPr>
          <p:cNvPicPr>
            <a:picLocks noChangeAspect="1" noChangeArrowheads="1"/>
          </p:cNvPicPr>
          <p:nvPr/>
        </p:nvPicPr>
        <p:blipFill>
          <a:blip r:embed="rId2" cstate="print"/>
          <a:srcRect/>
          <a:stretch>
            <a:fillRect/>
          </a:stretch>
        </p:blipFill>
        <p:spPr bwMode="auto">
          <a:xfrm>
            <a:off x="7775054" y="-41076"/>
            <a:ext cx="10511359" cy="10472092"/>
          </a:xfrm>
          <a:prstGeom prst="rect">
            <a:avLst/>
          </a:prstGeom>
          <a:noFill/>
        </p:spPr>
      </p:pic>
      <p:grpSp>
        <p:nvGrpSpPr>
          <p:cNvPr id="2" name="Group 2">
            <a:extLst>
              <a:ext uri="{FF2B5EF4-FFF2-40B4-BE49-F238E27FC236}">
                <a16:creationId xmlns:a16="http://schemas.microsoft.com/office/drawing/2014/main" id="{7C5F9647-D89A-6C13-7C75-B6058C2EB048}"/>
              </a:ext>
            </a:extLst>
          </p:cNvPr>
          <p:cNvGrpSpPr/>
          <p:nvPr/>
        </p:nvGrpSpPr>
        <p:grpSpPr>
          <a:xfrm>
            <a:off x="0" y="1317345"/>
            <a:ext cx="18286413" cy="8352539"/>
            <a:chOff x="0" y="0"/>
            <a:chExt cx="4846134" cy="2199846"/>
          </a:xfrm>
        </p:grpSpPr>
        <p:sp>
          <p:nvSpPr>
            <p:cNvPr id="5" name="Freeform 3">
              <a:extLst>
                <a:ext uri="{FF2B5EF4-FFF2-40B4-BE49-F238E27FC236}">
                  <a16:creationId xmlns:a16="http://schemas.microsoft.com/office/drawing/2014/main" id="{1DC1413C-B6A2-9D41-EA9D-24F2C4C65AF7}"/>
                </a:ext>
              </a:extLst>
            </p:cNvPr>
            <p:cNvSpPr/>
            <p:nvPr/>
          </p:nvSpPr>
          <p:spPr>
            <a:xfrm>
              <a:off x="0" y="0"/>
              <a:ext cx="4846134" cy="2199846"/>
            </a:xfrm>
            <a:custGeom>
              <a:avLst/>
              <a:gdLst/>
              <a:ahLst/>
              <a:cxnLst/>
              <a:rect l="l" t="t" r="r" b="b"/>
              <a:pathLst>
                <a:path w="4846134" h="2199846">
                  <a:moveTo>
                    <a:pt x="0" y="0"/>
                  </a:moveTo>
                  <a:lnTo>
                    <a:pt x="4846134" y="0"/>
                  </a:lnTo>
                  <a:lnTo>
                    <a:pt x="4846134" y="2199846"/>
                  </a:lnTo>
                  <a:lnTo>
                    <a:pt x="0" y="2199846"/>
                  </a:lnTo>
                  <a:close/>
                </a:path>
              </a:pathLst>
            </a:custGeom>
            <a:solidFill>
              <a:srgbClr val="FDFDFE"/>
            </a:solidFill>
          </p:spPr>
          <p:txBody>
            <a:bodyPr/>
            <a:lstStyle/>
            <a:p>
              <a:endParaRPr lang="pt-BR"/>
            </a:p>
          </p:txBody>
        </p:sp>
        <p:sp>
          <p:nvSpPr>
            <p:cNvPr id="6" name="TextBox 4">
              <a:extLst>
                <a:ext uri="{FF2B5EF4-FFF2-40B4-BE49-F238E27FC236}">
                  <a16:creationId xmlns:a16="http://schemas.microsoft.com/office/drawing/2014/main" id="{B9598CD0-DFD5-3F91-3865-D79B502AF076}"/>
                </a:ext>
              </a:extLst>
            </p:cNvPr>
            <p:cNvSpPr txBox="1"/>
            <p:nvPr/>
          </p:nvSpPr>
          <p:spPr>
            <a:xfrm>
              <a:off x="0" y="-38100"/>
              <a:ext cx="4846134" cy="2237946"/>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6">
            <a:extLst>
              <a:ext uri="{FF2B5EF4-FFF2-40B4-BE49-F238E27FC236}">
                <a16:creationId xmlns:a16="http://schemas.microsoft.com/office/drawing/2014/main" id="{E1A72A5E-3D92-6E26-0E15-009849C6A028}"/>
              </a:ext>
            </a:extLst>
          </p:cNvPr>
          <p:cNvSpPr txBox="1"/>
          <p:nvPr/>
        </p:nvSpPr>
        <p:spPr>
          <a:xfrm>
            <a:off x="718270" y="2011544"/>
            <a:ext cx="16303428" cy="1345625"/>
          </a:xfrm>
          <a:prstGeom prst="rect">
            <a:avLst/>
          </a:prstGeom>
        </p:spPr>
        <p:txBody>
          <a:bodyPr wrap="square" lIns="0" tIns="0" rIns="0" bIns="0" rtlCol="0" anchor="t">
            <a:spAutoFit/>
          </a:bodyPr>
          <a:lstStyle/>
          <a:p>
            <a:pPr lvl="0" algn="just">
              <a:lnSpc>
                <a:spcPts val="3600"/>
              </a:lnSpc>
              <a:spcBef>
                <a:spcPct val="0"/>
              </a:spcBef>
            </a:pPr>
            <a:endParaRPr lang="pt-BR" sz="2400" dirty="0">
              <a:solidFill>
                <a:srgbClr val="000000"/>
              </a:solidFill>
              <a:latin typeface="Montserrat"/>
              <a:ea typeface="Montserrat"/>
              <a:cs typeface="Montserrat"/>
              <a:sym typeface="Montserrat"/>
            </a:endParaRPr>
          </a:p>
          <a:p>
            <a:pPr lvl="0" algn="just">
              <a:lnSpc>
                <a:spcPts val="3600"/>
              </a:lnSpc>
              <a:spcBef>
                <a:spcPct val="0"/>
              </a:spcBef>
            </a:pPr>
            <a:endParaRPr lang="pt-BR" sz="2400" dirty="0">
              <a:solidFill>
                <a:srgbClr val="000000"/>
              </a:solidFill>
              <a:latin typeface="Montserrat"/>
              <a:ea typeface="Montserrat"/>
              <a:cs typeface="Montserrat"/>
              <a:sym typeface="Montserrat"/>
            </a:endParaRPr>
          </a:p>
          <a:p>
            <a:pPr lvl="0" algn="just">
              <a:lnSpc>
                <a:spcPts val="3600"/>
              </a:lnSpc>
              <a:spcBef>
                <a:spcPct val="0"/>
              </a:spcBef>
            </a:pPr>
            <a:endParaRPr lang="en-US" sz="2400" dirty="0">
              <a:solidFill>
                <a:srgbClr val="000000"/>
              </a:solidFill>
              <a:latin typeface="Montserrat"/>
              <a:ea typeface="Montserrat"/>
              <a:cs typeface="Montserrat"/>
              <a:sym typeface="Montserrat"/>
            </a:endParaRPr>
          </a:p>
        </p:txBody>
      </p:sp>
      <p:sp>
        <p:nvSpPr>
          <p:cNvPr id="8" name="TextBox 10">
            <a:extLst>
              <a:ext uri="{FF2B5EF4-FFF2-40B4-BE49-F238E27FC236}">
                <a16:creationId xmlns:a16="http://schemas.microsoft.com/office/drawing/2014/main" id="{34684282-40B3-C202-C4B9-83BFF4069204}"/>
              </a:ext>
            </a:extLst>
          </p:cNvPr>
          <p:cNvSpPr txBox="1"/>
          <p:nvPr/>
        </p:nvSpPr>
        <p:spPr>
          <a:xfrm>
            <a:off x="10656303" y="390972"/>
            <a:ext cx="7630110" cy="615553"/>
          </a:xfrm>
          <a:prstGeom prst="rect">
            <a:avLst/>
          </a:prstGeom>
        </p:spPr>
        <p:txBody>
          <a:bodyPr wrap="square" lIns="0" tIns="0" rIns="0" bIns="0" rtlCol="0" anchor="t">
            <a:spAutoFit/>
          </a:bodyPr>
          <a:lstStyle/>
          <a:p>
            <a:pPr marL="0" lvl="0" indent="0">
              <a:lnSpc>
                <a:spcPts val="2446"/>
              </a:lnSpc>
              <a:spcBef>
                <a:spcPct val="0"/>
              </a:spcBef>
            </a:pPr>
            <a:r>
              <a:rPr lang="pt-BR" b="1" dirty="0">
                <a:solidFill>
                  <a:schemeClr val="bg1"/>
                </a:solidFill>
              </a:rPr>
              <a:t>Congresso Pernambucano de Inovação &amp; Integração em Saúde - CPIIS </a:t>
            </a:r>
          </a:p>
          <a:p>
            <a:pPr marL="0" lvl="0" indent="0">
              <a:lnSpc>
                <a:spcPts val="2446"/>
              </a:lnSpc>
              <a:spcBef>
                <a:spcPct val="0"/>
              </a:spcBef>
            </a:pPr>
            <a:r>
              <a:rPr lang="pt-BR" b="1" dirty="0" err="1">
                <a:solidFill>
                  <a:schemeClr val="bg1"/>
                </a:solidFill>
              </a:rPr>
              <a:t>I</a:t>
            </a:r>
            <a:r>
              <a:rPr lang="pt-BR" b="1" dirty="0">
                <a:solidFill>
                  <a:schemeClr val="bg1"/>
                </a:solidFill>
              </a:rPr>
              <a:t> Mostra Pernambucana de Experiências Exitosas em Saúde (MEX-SAÚDE PE)</a:t>
            </a:r>
            <a:endParaRPr lang="en-US" b="1" dirty="0">
              <a:solidFill>
                <a:schemeClr val="bg1"/>
              </a:solidFill>
              <a:latin typeface="Montserrat"/>
              <a:ea typeface="Montserrat"/>
              <a:cs typeface="Montserrat"/>
            </a:endParaRPr>
          </a:p>
        </p:txBody>
      </p:sp>
      <p:pic>
        <p:nvPicPr>
          <p:cNvPr id="9" name="Picture 2" descr="C:\Users\rao656402\Desktop\logo.png">
            <a:extLst>
              <a:ext uri="{FF2B5EF4-FFF2-40B4-BE49-F238E27FC236}">
                <a16:creationId xmlns:a16="http://schemas.microsoft.com/office/drawing/2014/main" id="{A9D52F51-E69E-6F2F-A689-44E1B3DC8DFA}"/>
              </a:ext>
            </a:extLst>
          </p:cNvPr>
          <p:cNvPicPr>
            <a:picLocks noChangeAspect="1" noChangeArrowheads="1"/>
          </p:cNvPicPr>
          <p:nvPr/>
        </p:nvPicPr>
        <p:blipFill>
          <a:blip r:embed="rId3" cstate="print"/>
          <a:srcRect r="72171" b="-13624"/>
          <a:stretch>
            <a:fillRect/>
          </a:stretch>
        </p:blipFill>
        <p:spPr bwMode="auto">
          <a:xfrm>
            <a:off x="9863286" y="246956"/>
            <a:ext cx="664815" cy="1008112"/>
          </a:xfrm>
          <a:prstGeom prst="rect">
            <a:avLst/>
          </a:prstGeom>
          <a:noFill/>
        </p:spPr>
      </p:pic>
      <p:pic>
        <p:nvPicPr>
          <p:cNvPr id="11" name="Picture 3" descr="C:\Users\rao656402\Desktop\logos 2.png">
            <a:extLst>
              <a:ext uri="{FF2B5EF4-FFF2-40B4-BE49-F238E27FC236}">
                <a16:creationId xmlns:a16="http://schemas.microsoft.com/office/drawing/2014/main" id="{A8C0C772-1D3F-6108-BE0D-172469E9A3DD}"/>
              </a:ext>
            </a:extLst>
          </p:cNvPr>
          <p:cNvPicPr>
            <a:picLocks noChangeAspect="1" noChangeArrowheads="1"/>
          </p:cNvPicPr>
          <p:nvPr/>
        </p:nvPicPr>
        <p:blipFill>
          <a:blip r:embed="rId4" cstate="print"/>
          <a:srcRect/>
          <a:stretch>
            <a:fillRect/>
          </a:stretch>
        </p:blipFill>
        <p:spPr bwMode="auto">
          <a:xfrm>
            <a:off x="11735494" y="9706022"/>
            <a:ext cx="5760640" cy="416303"/>
          </a:xfrm>
          <a:prstGeom prst="rect">
            <a:avLst/>
          </a:prstGeom>
          <a:noFill/>
        </p:spPr>
      </p:pic>
      <p:sp>
        <p:nvSpPr>
          <p:cNvPr id="13" name="TextBox 9">
            <a:extLst>
              <a:ext uri="{FF2B5EF4-FFF2-40B4-BE49-F238E27FC236}">
                <a16:creationId xmlns:a16="http://schemas.microsoft.com/office/drawing/2014/main" id="{3A7C21EA-FE36-8CE3-62AD-CD67372D519F}"/>
              </a:ext>
            </a:extLst>
          </p:cNvPr>
          <p:cNvSpPr txBox="1"/>
          <p:nvPr/>
        </p:nvSpPr>
        <p:spPr>
          <a:xfrm>
            <a:off x="1150318" y="-258013"/>
            <a:ext cx="14442513" cy="1200906"/>
          </a:xfrm>
          <a:prstGeom prst="rect">
            <a:avLst/>
          </a:prstGeom>
        </p:spPr>
        <p:txBody>
          <a:bodyPr lIns="0" tIns="0" rIns="0" bIns="0" rtlCol="0" anchor="t">
            <a:spAutoFit/>
          </a:bodyPr>
          <a:lstStyle/>
          <a:p>
            <a:pPr>
              <a:lnSpc>
                <a:spcPts val="11269"/>
              </a:lnSpc>
              <a:spcBef>
                <a:spcPct val="0"/>
              </a:spcBef>
            </a:pPr>
            <a:r>
              <a:rPr lang="en-US" sz="3600" dirty="0">
                <a:solidFill>
                  <a:srgbClr val="FDFDFE"/>
                </a:solidFill>
                <a:latin typeface="Montserrat"/>
                <a:ea typeface="Montserrat"/>
                <a:cs typeface="Montserrat"/>
                <a:sym typeface="Montserrat"/>
              </a:rPr>
              <a:t>DESCRIÇÃO DA EXPERIÊNCIA</a:t>
            </a:r>
          </a:p>
        </p:txBody>
      </p:sp>
      <p:pic>
        <p:nvPicPr>
          <p:cNvPr id="3" name="Picture 2">
            <a:extLst>
              <a:ext uri="{FF2B5EF4-FFF2-40B4-BE49-F238E27FC236}">
                <a16:creationId xmlns:a16="http://schemas.microsoft.com/office/drawing/2014/main" id="{5247C450-6795-EDB8-3FD5-98F5E2876F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0318" y="2714863"/>
            <a:ext cx="7171146" cy="6012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1CF29489-8036-191F-B2BF-715506CCC72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37543" y="2714863"/>
            <a:ext cx="7658591" cy="6478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3286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71198" y="4549656"/>
            <a:ext cx="7570376" cy="1314975"/>
          </a:xfrm>
          <a:prstGeom prst="rect">
            <a:avLst/>
          </a:prstGeom>
        </p:spPr>
        <p:txBody>
          <a:bodyPr wrap="square" lIns="0" tIns="0" rIns="0" bIns="0" rtlCol="0" anchor="t">
            <a:spAutoFit/>
          </a:bodyPr>
          <a:lstStyle/>
          <a:p>
            <a:pPr algn="r">
              <a:lnSpc>
                <a:spcPts val="11269"/>
              </a:lnSpc>
              <a:spcBef>
                <a:spcPct val="0"/>
              </a:spcBef>
            </a:pPr>
            <a:r>
              <a:rPr lang="en-US" sz="7200" dirty="0">
                <a:solidFill>
                  <a:srgbClr val="FDFDFE"/>
                </a:solidFill>
                <a:latin typeface="Montserrat"/>
                <a:ea typeface="Montserrat"/>
                <a:cs typeface="Montserrat"/>
                <a:sym typeface="Montserrat"/>
              </a:rPr>
              <a:t>RESULTADOS</a:t>
            </a:r>
          </a:p>
        </p:txBody>
      </p:sp>
      <p:pic>
        <p:nvPicPr>
          <p:cNvPr id="5" name="Picture 2" descr="C:\Users\rao656402\Desktop\logo.png"/>
          <p:cNvPicPr>
            <a:picLocks noChangeAspect="1" noChangeArrowheads="1"/>
          </p:cNvPicPr>
          <p:nvPr/>
        </p:nvPicPr>
        <p:blipFill>
          <a:blip r:embed="rId2" cstate="print"/>
          <a:srcRect/>
          <a:stretch>
            <a:fillRect/>
          </a:stretch>
        </p:blipFill>
        <p:spPr bwMode="auto">
          <a:xfrm>
            <a:off x="1006302" y="4253458"/>
            <a:ext cx="5692485" cy="2114178"/>
          </a:xfrm>
          <a:prstGeom prst="rect">
            <a:avLst/>
          </a:prstGeom>
          <a:noFill/>
        </p:spPr>
      </p:pic>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3422</TotalTime>
  <Words>1029</Words>
  <Application>Microsoft Office PowerPoint</Application>
  <PresentationFormat>Personalizar</PresentationFormat>
  <Paragraphs>78</Paragraphs>
  <Slides>17</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17</vt:i4>
      </vt:variant>
    </vt:vector>
  </HeadingPairs>
  <TitlesOfParts>
    <vt:vector size="23" baseType="lpstr">
      <vt:lpstr>Arial</vt:lpstr>
      <vt:lpstr>Calibri</vt:lpstr>
      <vt:lpstr>Montserrat</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rao656402</dc:creator>
  <cp:lastModifiedBy>Sarah Mourão</cp:lastModifiedBy>
  <cp:revision>16</cp:revision>
  <dcterms:created xsi:type="dcterms:W3CDTF">2025-09-29T18:47:39Z</dcterms:created>
  <dcterms:modified xsi:type="dcterms:W3CDTF">2025-10-31T23:56:26Z</dcterms:modified>
</cp:coreProperties>
</file>