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1"/>
    <p:restoredTop sz="94674"/>
  </p:normalViewPr>
  <p:slideViewPr>
    <p:cSldViewPr>
      <p:cViewPr>
        <p:scale>
          <a:sx n="30" d="100"/>
          <a:sy n="30" d="100"/>
        </p:scale>
        <p:origin x="-2568" y="2280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FB1EF10-BCC6-B365-63D9-C365FE442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>
            <a:extLst>
              <a:ext uri="{FF2B5EF4-FFF2-40B4-BE49-F238E27FC236}">
                <a16:creationId xmlns:a16="http://schemas.microsoft.com/office/drawing/2014/main" xmlns="" id="{38116DC3-69EA-B39E-18A5-52E61C7FCEBA}"/>
              </a:ext>
            </a:extLst>
          </p:cNvPr>
          <p:cNvSpPr/>
          <p:nvPr/>
        </p:nvSpPr>
        <p:spPr>
          <a:xfrm>
            <a:off x="916609" y="11436300"/>
            <a:ext cx="10376161" cy="776219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>
            <a:extLst>
              <a:ext uri="{FF2B5EF4-FFF2-40B4-BE49-F238E27FC236}">
                <a16:creationId xmlns:a16="http://schemas.microsoft.com/office/drawing/2014/main" xmlns="" id="{D453DE62-6EF7-890D-98C3-E816ACDEDDDA}"/>
              </a:ext>
            </a:extLst>
          </p:cNvPr>
          <p:cNvSpPr txBox="1"/>
          <p:nvPr/>
        </p:nvSpPr>
        <p:spPr>
          <a:xfrm>
            <a:off x="1057200" y="12304657"/>
            <a:ext cx="10086720" cy="13261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serviço de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teleinterconsulta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em neurocirurgia da Central de Regulação Hospitalar em Pernambuco.</a:t>
            </a:r>
            <a:endParaRPr dirty="0"/>
          </a:p>
        </p:txBody>
      </p:sp>
      <p:sp>
        <p:nvSpPr>
          <p:cNvPr id="6" name="TextBox 17">
            <a:extLst>
              <a:ext uri="{FF2B5EF4-FFF2-40B4-BE49-F238E27FC236}">
                <a16:creationId xmlns:a16="http://schemas.microsoft.com/office/drawing/2014/main" xmlns="" id="{31684034-70EC-EE7E-D8D6-49B3477D7068}"/>
              </a:ext>
            </a:extLst>
          </p:cNvPr>
          <p:cNvSpPr txBox="1"/>
          <p:nvPr/>
        </p:nvSpPr>
        <p:spPr>
          <a:xfrm>
            <a:off x="1843018" y="11375963"/>
            <a:ext cx="881624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>
            <a:extLst>
              <a:ext uri="{FF2B5EF4-FFF2-40B4-BE49-F238E27FC236}">
                <a16:creationId xmlns:a16="http://schemas.microsoft.com/office/drawing/2014/main" xmlns="" id="{0107757A-DC00-888B-5A25-EB0D5D2AD810}"/>
              </a:ext>
            </a:extLst>
          </p:cNvPr>
          <p:cNvSpPr txBox="1"/>
          <p:nvPr/>
        </p:nvSpPr>
        <p:spPr>
          <a:xfrm>
            <a:off x="842886" y="4803667"/>
            <a:ext cx="21244099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IMPLEMENTAÇÃO DO SERVIÇO DE TELEINTERCONSULTA EM NEUROCIRURGIA NA CENTRAL DE REGULAÇÃO HOSPITALAR DE PERNAMBUCO</a:t>
            </a: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>
            <a:extLst>
              <a:ext uri="{FF2B5EF4-FFF2-40B4-BE49-F238E27FC236}">
                <a16:creationId xmlns:a16="http://schemas.microsoft.com/office/drawing/2014/main" xmlns="" id="{A9CBB9FF-2B85-A79C-8E19-2604C66E7BC0}"/>
              </a:ext>
            </a:extLst>
          </p:cNvPr>
          <p:cNvSpPr txBox="1"/>
          <p:nvPr/>
        </p:nvSpPr>
        <p:spPr>
          <a:xfrm>
            <a:off x="914324" y="7589749"/>
            <a:ext cx="21183524" cy="18614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Mariana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Farias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Gomes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¹*;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Bruno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Sá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Concerva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; Ana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Cristina Veiga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Silva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; Eduardo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Vieira de Carvalho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Júnior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; Larissa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Morélia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Sá Vieira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Macêdo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¹;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Luana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Ketlen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Cavalcanti de Lima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Felix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; Karla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Naiara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França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Silva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;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Nathália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Soares de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Souza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;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Glívia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 Barros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Delmondes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; André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Carneiro Barros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Coimbra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; Bruna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Rafaela Dornelas de Andrade Lima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Monteiro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¹.</a:t>
            </a:r>
            <a:endParaRPr lang="pt-BR" sz="2800" b="1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>
            <a:extLst>
              <a:ext uri="{FF2B5EF4-FFF2-40B4-BE49-F238E27FC236}">
                <a16:creationId xmlns:a16="http://schemas.microsoft.com/office/drawing/2014/main" xmlns="" id="{E370DB60-593D-437A-EA51-C167E709603F}"/>
              </a:ext>
            </a:extLst>
          </p:cNvPr>
          <p:cNvSpPr txBox="1"/>
          <p:nvPr/>
        </p:nvSpPr>
        <p:spPr>
          <a:xfrm>
            <a:off x="1128638" y="9590013"/>
            <a:ext cx="21674408" cy="738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Pernambuco (SES-PE).</a:t>
            </a:r>
          </a:p>
          <a:p>
            <a:pPr algn="ctr"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marianafarias1992@gmail.com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xmlns="" id="{B8B0293E-B8C0-6251-B501-3865D4B9724B}"/>
              </a:ext>
            </a:extLst>
          </p:cNvPr>
          <p:cNvSpPr/>
          <p:nvPr/>
        </p:nvSpPr>
        <p:spPr>
          <a:xfrm>
            <a:off x="953126" y="14963655"/>
            <a:ext cx="21132986" cy="811595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>
            <a:extLst>
              <a:ext uri="{FF2B5EF4-FFF2-40B4-BE49-F238E27FC236}">
                <a16:creationId xmlns:a16="http://schemas.microsoft.com/office/drawing/2014/main" xmlns="" id="{53B9E46E-5272-4D11-3FB8-968FA905CBA2}"/>
              </a:ext>
            </a:extLst>
          </p:cNvPr>
          <p:cNvSpPr txBox="1"/>
          <p:nvPr/>
        </p:nvSpPr>
        <p:spPr>
          <a:xfrm>
            <a:off x="953125" y="15849881"/>
            <a:ext cx="21255061" cy="32316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Teleinterconsulta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em Neurocirurgia se mostrou bastante relevante no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matriciamento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dos profissionais assistentes e na redução da superlotação nas urgências e emergências da rede estadual. O serviço oferece suporte diurno aos neurologistas que atuam na Rede de Urgência e Emergência do estado de Pernambuco, por meio de orientações diagnósticas e terapêuticas fornecidas remotamente. As consultas são realizadas por meio de um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Call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Center, sendo registrados no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Sistema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Clinic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.</a:t>
            </a:r>
            <a:b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</a:br>
            <a:endParaRPr 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</p:txBody>
      </p:sp>
      <p:sp>
        <p:nvSpPr>
          <p:cNvPr id="17" name="TextBox 17">
            <a:extLst>
              <a:ext uri="{FF2B5EF4-FFF2-40B4-BE49-F238E27FC236}">
                <a16:creationId xmlns:a16="http://schemas.microsoft.com/office/drawing/2014/main" xmlns="" id="{3F4B1EBD-97D5-88ED-CDF0-69F10991B043}"/>
              </a:ext>
            </a:extLst>
          </p:cNvPr>
          <p:cNvSpPr txBox="1"/>
          <p:nvPr/>
        </p:nvSpPr>
        <p:spPr>
          <a:xfrm>
            <a:off x="6929813" y="1494786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xmlns="" id="{C4CCF850-2E46-CCB9-2F01-0D9B4B1CCF44}"/>
              </a:ext>
            </a:extLst>
          </p:cNvPr>
          <p:cNvSpPr/>
          <p:nvPr/>
        </p:nvSpPr>
        <p:spPr>
          <a:xfrm>
            <a:off x="909958" y="30600710"/>
            <a:ext cx="10460305" cy="662834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20" name="TextBox 17">
            <a:extLst>
              <a:ext uri="{FF2B5EF4-FFF2-40B4-BE49-F238E27FC236}">
                <a16:creationId xmlns:a16="http://schemas.microsoft.com/office/drawing/2014/main" xmlns="" id="{51E4B27F-8FDF-6F52-D35B-603E1F4F1FD4}"/>
              </a:ext>
            </a:extLst>
          </p:cNvPr>
          <p:cNvSpPr txBox="1"/>
          <p:nvPr/>
        </p:nvSpPr>
        <p:spPr>
          <a:xfrm>
            <a:off x="1163316" y="30549178"/>
            <a:ext cx="10122803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>
            <a:extLst>
              <a:ext uri="{FF2B5EF4-FFF2-40B4-BE49-F238E27FC236}">
                <a16:creationId xmlns:a16="http://schemas.microsoft.com/office/drawing/2014/main" xmlns="" id="{90C0D90C-231C-1871-67E6-6C7F8289E395}"/>
              </a:ext>
            </a:extLst>
          </p:cNvPr>
          <p:cNvSpPr/>
          <p:nvPr/>
        </p:nvSpPr>
        <p:spPr>
          <a:xfrm>
            <a:off x="12201528" y="11482099"/>
            <a:ext cx="9886566" cy="791127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>
            <a:extLst>
              <a:ext uri="{FF2B5EF4-FFF2-40B4-BE49-F238E27FC236}">
                <a16:creationId xmlns:a16="http://schemas.microsoft.com/office/drawing/2014/main" xmlns="" id="{0456EB2A-AE17-41E3-4387-D964DCB6F468}"/>
              </a:ext>
            </a:extLst>
          </p:cNvPr>
          <p:cNvSpPr txBox="1"/>
          <p:nvPr/>
        </p:nvSpPr>
        <p:spPr>
          <a:xfrm>
            <a:off x="12201528" y="12304657"/>
            <a:ext cx="9795682" cy="20315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Descrever experiência de implantação do serviço de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teleinterconsulta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em neurocirurgia, na Central de Regulação Hospitalar do estado de Pernambuco. </a:t>
            </a:r>
            <a:endParaRPr dirty="0"/>
          </a:p>
        </p:txBody>
      </p:sp>
      <p:sp>
        <p:nvSpPr>
          <p:cNvPr id="50" name="TextBox 17">
            <a:extLst>
              <a:ext uri="{FF2B5EF4-FFF2-40B4-BE49-F238E27FC236}">
                <a16:creationId xmlns:a16="http://schemas.microsoft.com/office/drawing/2014/main" xmlns="" id="{6BD744D7-8CA2-5D7E-F897-17522D2DA264}"/>
              </a:ext>
            </a:extLst>
          </p:cNvPr>
          <p:cNvSpPr txBox="1"/>
          <p:nvPr/>
        </p:nvSpPr>
        <p:spPr>
          <a:xfrm>
            <a:off x="12598804" y="11447401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>
            <a:extLst>
              <a:ext uri="{FF2B5EF4-FFF2-40B4-BE49-F238E27FC236}">
                <a16:creationId xmlns:a16="http://schemas.microsoft.com/office/drawing/2014/main" xmlns="" id="{E3F4B2D0-4BE5-06A6-5F53-00BAC455857A}"/>
              </a:ext>
            </a:extLst>
          </p:cNvPr>
          <p:cNvSpPr/>
          <p:nvPr/>
        </p:nvSpPr>
        <p:spPr>
          <a:xfrm>
            <a:off x="900447" y="19049853"/>
            <a:ext cx="21250323" cy="717845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3" name="TextBox 17">
            <a:extLst>
              <a:ext uri="{FF2B5EF4-FFF2-40B4-BE49-F238E27FC236}">
                <a16:creationId xmlns:a16="http://schemas.microsoft.com/office/drawing/2014/main" xmlns="" id="{76C2A678-0A26-54D7-DCEF-B04335E110A5}"/>
              </a:ext>
            </a:extLst>
          </p:cNvPr>
          <p:cNvSpPr txBox="1"/>
          <p:nvPr/>
        </p:nvSpPr>
        <p:spPr>
          <a:xfrm>
            <a:off x="6808215" y="1901982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>
            <a:extLst>
              <a:ext uri="{FF2B5EF4-FFF2-40B4-BE49-F238E27FC236}">
                <a16:creationId xmlns:a16="http://schemas.microsoft.com/office/drawing/2014/main" xmlns="" id="{D12AE8A2-3F75-61D1-EA8F-14494C1A44AB}"/>
              </a:ext>
            </a:extLst>
          </p:cNvPr>
          <p:cNvSpPr/>
          <p:nvPr/>
        </p:nvSpPr>
        <p:spPr>
          <a:xfrm>
            <a:off x="12116807" y="30577712"/>
            <a:ext cx="10020567" cy="729453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6" name="TextBox 17">
            <a:extLst>
              <a:ext uri="{FF2B5EF4-FFF2-40B4-BE49-F238E27FC236}">
                <a16:creationId xmlns:a16="http://schemas.microsoft.com/office/drawing/2014/main" xmlns="" id="{7C3DC8FF-74EF-6787-0073-41904A2C487F}"/>
              </a:ext>
            </a:extLst>
          </p:cNvPr>
          <p:cNvSpPr txBox="1"/>
          <p:nvPr/>
        </p:nvSpPr>
        <p:spPr>
          <a:xfrm>
            <a:off x="12058927" y="30554232"/>
            <a:ext cx="10122803" cy="7479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EF2D7805-24A6-D92F-CF35-8EEEB18ED1D5}"/>
              </a:ext>
            </a:extLst>
          </p:cNvPr>
          <p:cNvSpPr txBox="1"/>
          <p:nvPr/>
        </p:nvSpPr>
        <p:spPr>
          <a:xfrm>
            <a:off x="12150294" y="31422560"/>
            <a:ext cx="9994252" cy="5639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teleinterconsulta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revelou-se uma ferramenta eficiente na qualificação dos encaminhamentos de pacientes de neurocirurgia para as unidades de saúde, contribuindo para a agilidade nas decisões clínicas e para um atendimento mais rápido e especializado na especialidade de neurocirurgia. Recomenda-se que haja a ampliação da equipe de médicos desse serviço, bem como haja maiores investimentos na estruturação tecnológica do serviço. </a:t>
            </a:r>
            <a:endParaRPr 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xmlns="" id="{69F9299E-F2D5-59BE-8367-451911A37073}"/>
              </a:ext>
            </a:extLst>
          </p:cNvPr>
          <p:cNvSpPr txBox="1"/>
          <p:nvPr/>
        </p:nvSpPr>
        <p:spPr>
          <a:xfrm>
            <a:off x="914324" y="19948523"/>
            <a:ext cx="1057282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De dezembro a maio de 2025, a equipe de neurocirurgiões realizou em torno 1.500 atendimentos remotos, dos quais mais de 60% foram resolvidos nas unidades de origem com o apoio especializado, evidenciando a efetividade da estratégia na qualificação das condutas e na racionalização dos encaminhamentos. Esse serviço permitiu otimizar o acesso ao atendimento especializado e reduzir a sobrecarga da principal porta de emergência em neurocirurgia do estado de Pernambuco. </a:t>
            </a:r>
            <a:endParaRPr 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xmlns="" id="{86234520-A8ED-0A43-795B-DDC60808A052}"/>
              </a:ext>
            </a:extLst>
          </p:cNvPr>
          <p:cNvSpPr txBox="1"/>
          <p:nvPr/>
        </p:nvSpPr>
        <p:spPr>
          <a:xfrm>
            <a:off x="920794" y="31409504"/>
            <a:ext cx="10460305" cy="77558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Foi observado o potencial da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teleinterconsulta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na qualificação do cuidado e no apoio à decisão clínica, assim como a eficiência no redirecionamento dos casos. Evidencia-se também a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teleinterconsulta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como promotor de uma comunicação mais efetiva entre os diferentes serviços por meio de protocolos e fluxos bem definidos. Dentre os desafios, tem-se a necessidade a padronização das informações e a integração dos sistemas, reforçando a importância do aperfeiçoamento contínuo da estratégia.</a:t>
            </a:r>
          </a:p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/>
            </a:r>
            <a:b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</a:br>
            <a:endParaRPr 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</p:txBody>
      </p:sp>
      <p:pic>
        <p:nvPicPr>
          <p:cNvPr id="1026" name="Picture 2" descr="C:\Users\leaodonorte\Downloads\WhatsApp Image 2025-11-04 at 14.07.25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6092" y="25520687"/>
            <a:ext cx="5619789" cy="4214842"/>
          </a:xfrm>
          <a:prstGeom prst="rect">
            <a:avLst/>
          </a:prstGeom>
          <a:noFill/>
        </p:spPr>
      </p:pic>
      <p:pic>
        <p:nvPicPr>
          <p:cNvPr id="32" name="Google Shape;684;p12"/>
          <p:cNvPicPr preferRelativeResize="0"/>
          <p:nvPr/>
        </p:nvPicPr>
        <p:blipFill rotWithShape="1">
          <a:blip r:embed="rId3">
            <a:alphaModFix/>
          </a:blip>
          <a:srcRect r="20755"/>
          <a:stretch/>
        </p:blipFill>
        <p:spPr>
          <a:xfrm>
            <a:off x="10987082" y="20162837"/>
            <a:ext cx="10787138" cy="10144196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691;p12"/>
          <p:cNvSpPr txBox="1"/>
          <p:nvPr/>
        </p:nvSpPr>
        <p:spPr>
          <a:xfrm>
            <a:off x="12558718" y="20162837"/>
            <a:ext cx="9429816" cy="1034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Gráfico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1. 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Quantitativo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de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atendimentos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realizados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de 02 de </a:t>
            </a:r>
            <a:r>
              <a:rPr lang="en-US" sz="2400" b="1" i="0" u="none" strike="noStrike" cap="none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dezembro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de 2024 à 30 de </a:t>
            </a:r>
            <a:r>
              <a:rPr lang="en-US" sz="2400" b="1" dirty="0" err="1" smtClea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maio</a:t>
            </a:r>
            <a:r>
              <a:rPr lang="en-US" sz="2400" b="1" dirty="0" smtClea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de</a:t>
            </a:r>
            <a:r>
              <a:rPr lang="en-US" sz="2400" b="1" i="0" u="none" strike="noStrike" cap="none" dirty="0" smtClea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2025.</a:t>
            </a:r>
            <a:endParaRPr sz="11500" b="1"/>
          </a:p>
        </p:txBody>
      </p:sp>
      <p:sp>
        <p:nvSpPr>
          <p:cNvPr id="34" name="Google Shape;691;p12"/>
          <p:cNvSpPr txBox="1"/>
          <p:nvPr/>
        </p:nvSpPr>
        <p:spPr>
          <a:xfrm>
            <a:off x="12701594" y="29306902"/>
            <a:ext cx="8929750" cy="517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0" u="none" strike="noStrike" cap="none" dirty="0" err="1" smtClea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Fonte</a:t>
            </a:r>
            <a:r>
              <a:rPr lang="en-US" sz="2400" i="0" u="none" strike="noStrike" cap="none" dirty="0" smtClea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GRH/ DGFA/ SERS</a:t>
            </a:r>
            <a:endParaRPr sz="11500"/>
          </a:p>
        </p:txBody>
      </p:sp>
    </p:spTree>
    <p:extLst>
      <p:ext uri="{BB962C8B-B14F-4D97-AF65-F5344CB8AC3E}">
        <p14:creationId xmlns:p14="http://schemas.microsoft.com/office/powerpoint/2010/main" xmlns="" val="38279210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462</Words>
  <Application>Microsoft Office PowerPoint</Application>
  <PresentationFormat>Personalizar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leaodonorte</cp:lastModifiedBy>
  <cp:revision>17</cp:revision>
  <dcterms:created xsi:type="dcterms:W3CDTF">2025-09-30T13:28:19Z</dcterms:created>
  <dcterms:modified xsi:type="dcterms:W3CDTF">2025-11-04T17:29:42Z</dcterms:modified>
</cp:coreProperties>
</file>