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50" d="100"/>
          <a:sy n="50" d="100"/>
        </p:scale>
        <p:origin x="-1110" y="-78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v.br/saude/pt-b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46304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44278" y="10555859"/>
            <a:ext cx="9649072" cy="269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    Assessorar a equipe de saúde na qualificação da ANS e validação do GIF 2 em hanseníase para adequada classificação e registro do dado em Petrolina-PE.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57766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2628454" y="4388356"/>
            <a:ext cx="1797094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89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League Spartan"/>
                <a:cs typeface="League Spartan"/>
                <a:sym typeface="League Spartan"/>
              </a:rPr>
              <a:t>ASSESSORAMENTO PARA QUALIFICAÇÃO DA AVALIAÇÃO NEUROLÓGICA SIMPLIFICADA (ANS) E VALIDAÇÃO DO GRAU DE INCAPACIDADE FÍSICA 2 (GIF 2) EM HANSENÍASE NO MOMENTO DO DIAGNÓSTICO</a:t>
            </a:r>
            <a:endParaRPr lang="en-US" sz="4000" b="1" dirty="0">
              <a:solidFill>
                <a:srgbClr val="0089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900262" y="6420954"/>
            <a:ext cx="21746416" cy="260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pt-BR" sz="2800" dirty="0" smtClean="0"/>
              <a:t>Caio César Lira Cavalcanti¹*, Cintia Michele </a:t>
            </a:r>
            <a:r>
              <a:rPr lang="pt-BR" sz="2800" dirty="0" err="1" smtClean="0"/>
              <a:t>Gondim</a:t>
            </a:r>
            <a:r>
              <a:rPr lang="pt-BR" sz="2800" dirty="0" smtClean="0"/>
              <a:t> de Brito¹, Denise Rodrigues Lima dos Santos¹, </a:t>
            </a:r>
            <a:r>
              <a:rPr lang="pt-BR" sz="2800" dirty="0" err="1" smtClean="0"/>
              <a:t>Ivaneide</a:t>
            </a:r>
            <a:r>
              <a:rPr lang="pt-BR" sz="2800" dirty="0" smtClean="0"/>
              <a:t> </a:t>
            </a:r>
            <a:r>
              <a:rPr lang="pt-BR" sz="2800" dirty="0" err="1" smtClean="0"/>
              <a:t>Izidio</a:t>
            </a:r>
            <a:r>
              <a:rPr lang="pt-BR" sz="2800" dirty="0" smtClean="0"/>
              <a:t> de Moraes¹, Minelli </a:t>
            </a:r>
            <a:r>
              <a:rPr lang="pt-BR" sz="2800" dirty="0" err="1" smtClean="0"/>
              <a:t>Darc</a:t>
            </a:r>
            <a:r>
              <a:rPr lang="pt-BR" sz="2800" dirty="0" smtClean="0"/>
              <a:t> de Almeida Espíndola¹, </a:t>
            </a:r>
            <a:r>
              <a:rPr lang="pt-BR" sz="2800" dirty="0" err="1" smtClean="0"/>
              <a:t>Thamires</a:t>
            </a:r>
            <a:r>
              <a:rPr lang="pt-BR" sz="2800" dirty="0" smtClean="0"/>
              <a:t> do Nascimento Souza¹, Rebeca Santos Silva¹, Renan Carlos Freitas da Silva¹, José </a:t>
            </a:r>
            <a:r>
              <a:rPr lang="pt-BR" sz="2800" dirty="0" err="1" smtClean="0"/>
              <a:t>Lancart</a:t>
            </a:r>
            <a:r>
              <a:rPr lang="pt-BR" sz="2800" dirty="0" smtClean="0"/>
              <a:t> de Lima¹, Vanessa Cristina de Fátima do Carmo Carneiro¹, </a:t>
            </a:r>
            <a:r>
              <a:rPr lang="pt-BR" sz="2800" dirty="0" err="1" smtClean="0"/>
              <a:t>Janaide</a:t>
            </a:r>
            <a:r>
              <a:rPr lang="pt-BR" sz="2800" dirty="0" smtClean="0"/>
              <a:t> Rodrigues de Araújo Faustino¹, Raissa Cristina Soares de Oliveira¹, </a:t>
            </a:r>
            <a:r>
              <a:rPr lang="pt-BR" sz="2800" dirty="0" err="1" smtClean="0"/>
              <a:t>Julianna</a:t>
            </a:r>
            <a:r>
              <a:rPr lang="pt-BR" sz="2800" dirty="0" smtClean="0"/>
              <a:t> Ferreira Lima Apolinário¹, Maria Clara Acioli Lins Lima¹, Adriana Maria Silva de Queiroz¹, Júlia Albertina Gomes de Melo¹, Júlia Nara Domingos da Silva¹</a:t>
            </a:r>
          </a:p>
          <a:p>
            <a:pPr algn="ctr">
              <a:lnSpc>
                <a:spcPts val="5486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56246" y="7831609"/>
            <a:ext cx="21674408" cy="1392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(SES-PE), Recife,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Caio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Lira / E-mail: hanseniase.sespe1@gmail.com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843464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9" y="19557374"/>
            <a:ext cx="9649072" cy="5103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    Foi realizada assessoria no município de Petrolina-PE em parceria com Ministério da Saúde e as equipes estadual e municipal. A ação envolveu atividades referentes à revisão de prontuários e notificações nos sistemas </a:t>
            </a:r>
            <a:r>
              <a:rPr lang="pt-BR" sz="2800" dirty="0" err="1" smtClean="0"/>
              <a:t>Sinan</a:t>
            </a:r>
            <a:r>
              <a:rPr lang="pt-BR" sz="2800" dirty="0" smtClean="0"/>
              <a:t> e SIGIF 2, realização de entrevistas com profissionais e pacientes, práticas de novas avaliações neurológicas, conforme ANS, discussão de casos clínicos e orientações técnicas voltadas ao correto registro e validação do GIF 2.</a:t>
            </a: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1044278" y="18506653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477510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72271" y="25865399"/>
            <a:ext cx="9649072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    A ação destacou a relevância da ANS como ferramenta essencial na vigilância das incapacidades e na qualificação do cuidado. Evidenciou-se a necessidade de capacitação continuada e de integração entre vigilância e atenção básica. Pois, a avaliação do GIF em hanseníase e a validação deste, são etapas fundamentais para avaliar precocemente danos neurais, orientar condutas terapêuticas adequadas e monitorar a efetividade das ações de prevenção de incapacidades.</a:t>
            </a:r>
            <a:r>
              <a:rPr lang="pt-BR" sz="2800" b="1" dirty="0" smtClean="0"/>
              <a:t> 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972270" y="24847118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43364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0" y="10558181"/>
            <a:ext cx="9649072" cy="398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    Descrever o processo de assessoramento à equipe de saúde local para qualificar a aplicação da ANS e validar o GIF 2 em hanseníase, afim de adequar a classificação do GIF e registro do dado, além da indução de condutas adequadas para prevenção das incapacidades físicas e reabilitação em hanseníase.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555422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843464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77785" y="19557374"/>
            <a:ext cx="9649072" cy="5103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    Do total de 19 casos registrados no </a:t>
            </a:r>
            <a:r>
              <a:rPr lang="pt-BR" sz="2800" dirty="0" err="1" smtClean="0"/>
              <a:t>Sinan</a:t>
            </a:r>
            <a:r>
              <a:rPr lang="pt-BR" sz="2800" dirty="0" smtClean="0"/>
              <a:t> como Grau de Incapacidade Física 2 (GIF 2), foram investigados e reavaliados 13 pacientes durante a assessoria. Desses, apenas 4 casos (30,7%) tiveram a classificação de GIF 2 confirmada, enquanto em 9 casos (69,2%) o GIF 2 atribuído no diagnóstico não foi confirmado, sendo 5 casos (55,6%) atribuído ao GIF 0 e 4 casos (44,4%) atribuído ao GIF 1, evidenciando uma discrepância significativa entre o diagnóstico inicial e a situação clínica atual. </a:t>
            </a:r>
            <a:endParaRPr dirty="0"/>
          </a:p>
        </p:txBody>
      </p:sp>
      <p:sp>
        <p:nvSpPr>
          <p:cNvPr id="53" name="TextBox 17"/>
          <p:cNvSpPr txBox="1"/>
          <p:nvPr/>
        </p:nvSpPr>
        <p:spPr>
          <a:xfrm>
            <a:off x="12477784" y="18506653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480074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05777" y="25891038"/>
            <a:ext cx="9649072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     A assessoria apresentou impacto positivo na padronização da ANS e na validação do GIF 2, contribuindo para maior precisão diagnóstica e vigilância qualificada. Recomenda-se institucionalizar o comitê técnico municipal e promover curso de prevenção de incapacidades, garantindo a continuidade e fortalecimento das ações de vigilância, cuidado e reabilitação das pessoas acometidas pela hanseníase.</a:t>
            </a: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405776" y="24872757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9" name="TextBox 60"/>
          <p:cNvSpPr txBox="1"/>
          <p:nvPr/>
        </p:nvSpPr>
        <p:spPr>
          <a:xfrm>
            <a:off x="6516886" y="32336827"/>
            <a:ext cx="972108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 smtClean="0">
                <a:cs typeface="Arial" pitchFamily="34" charset="0"/>
              </a:rPr>
              <a:t>BRASIL. Ministério da Saúde. Secretaria de Vigilância em Saúde e Ambiente. Boletim Epidemiológico: Hanseníase 2024. Número especial, jan. 2024. Brasília: Ministério da Saúde, 2024. Disponível em: </a:t>
            </a:r>
            <a:r>
              <a:rPr lang="pt-BR" sz="2400" dirty="0" smtClean="0">
                <a:cs typeface="Arial" pitchFamily="34" charset="0"/>
                <a:hlinkClick r:id="rId2"/>
              </a:rPr>
              <a:t>https://www.gov.br/saude/pt-br</a:t>
            </a:r>
            <a:r>
              <a:rPr lang="pt-BR" sz="2400" dirty="0" smtClean="0">
                <a:cs typeface="Arial" pitchFamily="34" charset="0"/>
              </a:rPr>
              <a:t>.</a:t>
            </a:r>
          </a:p>
          <a:p>
            <a:pPr algn="just"/>
            <a:endParaRPr lang="pt-BR" sz="2400" dirty="0" smtClean="0">
              <a:cs typeface="Arial" pitchFamily="34" charset="0"/>
            </a:endParaRPr>
          </a:p>
          <a:p>
            <a:pPr algn="just"/>
            <a:r>
              <a:rPr lang="pt-BR" sz="2400" dirty="0" smtClean="0">
                <a:cs typeface="Arial" pitchFamily="34" charset="0"/>
              </a:rPr>
              <a:t>PERNAMBUCO. Secretaria Estadual de Saúde. Boletim Epidemiológico Hanseníase. Pernambuco, 2023. </a:t>
            </a:r>
          </a:p>
          <a:p>
            <a:pPr algn="just"/>
            <a:endParaRPr lang="pt-BR" sz="2400" dirty="0" smtClean="0">
              <a:cs typeface="Arial" pitchFamily="34" charset="0"/>
            </a:endParaRPr>
          </a:p>
          <a:p>
            <a:pPr algn="just"/>
            <a:r>
              <a:rPr lang="pt-BR" sz="2400" dirty="0" smtClean="0"/>
              <a:t>BRASIL. Ministério da Saúde. Secretaria de Vigilância em Saúde, Departamento de Doenças de Condições Crônicas e Infecções Sexualmente Transmissíveis. Protocolo Clínico e Diretrizes Terapêuticas da Hanseníase [recurso eletrônico] / Ministério da Saúde, Secretaria de Ciência, Tecnologia, Inovação e Insumos Estratégicos em Saúde, Secretaria de Vigilância em Saúde. – Brasília : Ministério da Saúde, 2022.</a:t>
            </a:r>
            <a:endParaRPr lang="pt-BR" sz="2400" dirty="0" smtClean="0">
              <a:cs typeface="Arial" pitchFamily="34" charset="0"/>
            </a:endParaRPr>
          </a:p>
          <a:p>
            <a:pPr algn="just"/>
            <a:endParaRPr lang="pt-BR" sz="2400" dirty="0">
              <a:cs typeface="Arial" pitchFamily="34" charset="0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6588894" y="3106544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27" name="TextBox 17"/>
          <p:cNvSpPr txBox="1"/>
          <p:nvPr/>
        </p:nvSpPr>
        <p:spPr>
          <a:xfrm>
            <a:off x="6588894" y="31137453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REFERÊNCIAS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Imagem 27" descr="GIF 4.jpeg"/>
          <p:cNvPicPr>
            <a:picLocks noChangeAspect="1"/>
          </p:cNvPicPr>
          <p:nvPr/>
        </p:nvPicPr>
        <p:blipFill>
          <a:blip r:embed="rId3" cstate="print"/>
          <a:srcRect t="2446" b="17650"/>
          <a:stretch>
            <a:fillRect/>
          </a:stretch>
        </p:blipFill>
        <p:spPr>
          <a:xfrm>
            <a:off x="6084838" y="12746013"/>
            <a:ext cx="4464496" cy="5328592"/>
          </a:xfrm>
          <a:prstGeom prst="rect">
            <a:avLst/>
          </a:prstGeom>
        </p:spPr>
      </p:pic>
      <p:pic>
        <p:nvPicPr>
          <p:cNvPr id="29" name="Imagem 28" descr="GIF 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302" y="12746013"/>
            <a:ext cx="4464496" cy="5328592"/>
          </a:xfrm>
          <a:prstGeom prst="rect">
            <a:avLst/>
          </a:prstGeom>
        </p:spPr>
      </p:pic>
      <p:pic>
        <p:nvPicPr>
          <p:cNvPr id="30" name="Imagem 29" descr="GIF 2.jpeg"/>
          <p:cNvPicPr>
            <a:picLocks noChangeAspect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>
          <a:xfrm>
            <a:off x="13933710" y="13970149"/>
            <a:ext cx="669674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666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caio.lira</cp:lastModifiedBy>
  <cp:revision>27</cp:revision>
  <dcterms:created xsi:type="dcterms:W3CDTF">2025-09-30T13:28:19Z</dcterms:created>
  <dcterms:modified xsi:type="dcterms:W3CDTF">2025-10-31T18:56:51Z</dcterms:modified>
</cp:coreProperties>
</file>