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164" y="-231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756246" y="10229293"/>
            <a:ext cx="1022671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6" name="TextBox 17"/>
          <p:cNvSpPr txBox="1"/>
          <p:nvPr/>
        </p:nvSpPr>
        <p:spPr>
          <a:xfrm>
            <a:off x="982097" y="1035906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1286014" y="6705634"/>
            <a:ext cx="20785074" cy="1711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Heider Victor Cabral de Moura¹*, Vanderson Albuquerque Moura², Ana Carulina do Nascimento Soares³, </a:t>
            </a:r>
            <a:r>
              <a:rPr lang="en-US" sz="2800" b="1" kern="100" dirty="0" err="1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Gilsane</a:t>
            </a:r>
            <a:r>
              <a:rPr lang="en-US" sz="2800" b="1" kern="1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Carla da Silva Araújo</a:t>
            </a:r>
            <a:r>
              <a:rPr lang="en-US" sz="2800" b="1" kern="100" baseline="300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kern="1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Kailany Gabrielly de Abreu Moura</a:t>
            </a:r>
            <a:r>
              <a:rPr lang="en-US" sz="2800" b="1" kern="100" baseline="300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pt-BR" sz="2800" kern="1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333158" y="7561317"/>
            <a:ext cx="22736608" cy="2528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e-Multi,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(SEMSA),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 ² e-Multi,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(SEMSA),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Pernambuco;.³ e-Multi,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(SEMSA),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kern="1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e-Multi,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(SEMSA),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Pernambuco. </a:t>
            </a:r>
            <a:r>
              <a:rPr lang="en-US" sz="24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400" b="1" kern="1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e-Multi,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(SAMSA).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heidervictor1@hotmail.com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756246" y="14214759"/>
            <a:ext cx="1019096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7" name="TextBox 17"/>
          <p:cNvSpPr txBox="1"/>
          <p:nvPr/>
        </p:nvSpPr>
        <p:spPr>
          <a:xfrm>
            <a:off x="1133628" y="1435991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720502" y="22594260"/>
            <a:ext cx="1022671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20" name="TextBox 17"/>
          <p:cNvSpPr txBox="1"/>
          <p:nvPr/>
        </p:nvSpPr>
        <p:spPr>
          <a:xfrm>
            <a:off x="916468" y="2264651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277526" y="10202894"/>
            <a:ext cx="1052773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0" name="TextBox 17"/>
          <p:cNvSpPr txBox="1"/>
          <p:nvPr/>
        </p:nvSpPr>
        <p:spPr>
          <a:xfrm>
            <a:off x="12403196" y="10347510"/>
            <a:ext cx="10402067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35440" y="15350981"/>
            <a:ext cx="105277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/>
          <p:cNvSpPr txBox="1"/>
          <p:nvPr/>
        </p:nvSpPr>
        <p:spPr>
          <a:xfrm>
            <a:off x="11593450" y="15484061"/>
            <a:ext cx="11476316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89583" y="23308757"/>
            <a:ext cx="1054512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6" name="TextBox 17"/>
          <p:cNvSpPr txBox="1"/>
          <p:nvPr/>
        </p:nvSpPr>
        <p:spPr>
          <a:xfrm>
            <a:off x="12655396" y="23332920"/>
            <a:ext cx="10527737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142000" y="31041628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107100AB-8764-6AC5-D269-A6D6C446E796}"/>
              </a:ext>
            </a:extLst>
          </p:cNvPr>
          <p:cNvSpPr txBox="1"/>
          <p:nvPr/>
        </p:nvSpPr>
        <p:spPr>
          <a:xfrm>
            <a:off x="720501" y="11380913"/>
            <a:ext cx="1022671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 contínuas da e-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em escolas de Passira-PE na prevenção ao </a:t>
            </a:r>
            <a:r>
              <a:rPr lang="pt-BR" sz="2800" i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bullying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como fator de sofrimento psíquico em crianças e adolescentes.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14420DB-C817-1908-D44C-704A85FA5B0D}"/>
              </a:ext>
            </a:extLst>
          </p:cNvPr>
          <p:cNvSpPr txBox="1"/>
          <p:nvPr/>
        </p:nvSpPr>
        <p:spPr>
          <a:xfrm>
            <a:off x="-2662298" y="15391432"/>
            <a:ext cx="13609512" cy="648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25813" lvl="2" algn="just">
              <a:lnSpc>
                <a:spcPct val="150000"/>
              </a:lnSpc>
              <a:spcAft>
                <a:spcPts val="800"/>
              </a:spcAft>
            </a:pPr>
            <a:r>
              <a:rPr lang="pt-BR" sz="2800" kern="1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800" kern="1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ções realizadas entre o mês de setembro ao início de outubro do ano corrente</a:t>
            </a:r>
            <a:r>
              <a:rPr lang="pt-BR" sz="2800" kern="1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pt-BR" sz="2800" kern="1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de acordo com as turmas ofertadas pelas Escolas. As faixas etárias nos possibilitou adentrar em cenários mais lúdicos, como nas turmas de anos iniciais; e com adolescentes tornou-se nítido a necessidade de um momento mais expositivo e uma postura mais aprofundada. Em ambos, os contextos, conceituações, tipificações, exemplos e diálogo aberto durante e ao final eram o fio condutor das ações da e</a:t>
            </a:r>
            <a:r>
              <a:rPr lang="pt-BR" sz="2800" kern="1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t-BR" sz="2800" kern="100" dirty="0" err="1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Multi</a:t>
            </a:r>
            <a:r>
              <a:rPr lang="pt-BR" sz="2800" kern="1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respeitando as faixas  etárias. </a:t>
            </a: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FDF967B2-3726-9DB3-57AD-C10622EB7789}"/>
              </a:ext>
            </a:extLst>
          </p:cNvPr>
          <p:cNvSpPr txBox="1"/>
          <p:nvPr/>
        </p:nvSpPr>
        <p:spPr>
          <a:xfrm>
            <a:off x="756246" y="23818393"/>
            <a:ext cx="10176184" cy="696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O território o qual o mesmo pode ocorrer, a escola, entrelaça como a RAPS que demarca legalmente o cuidado em saúde mental no território. Um posicionamento legal pronto de enfrentamento ao </a:t>
            </a:r>
            <a:r>
              <a:rPr lang="pt-BR" sz="2800" i="1" dirty="0">
                <a:latin typeface="Montserrat" panose="00000500000000000000" pitchFamily="2" charset="0"/>
              </a:rPr>
              <a:t>bullying</a:t>
            </a:r>
            <a:r>
              <a:rPr lang="pt-BR" sz="2800" dirty="0">
                <a:latin typeface="Montserrat" panose="00000500000000000000" pitchFamily="2" charset="0"/>
              </a:rPr>
              <a:t> existe, no qual a e-</a:t>
            </a:r>
            <a:r>
              <a:rPr lang="pt-BR" sz="2800" dirty="0" err="1">
                <a:latin typeface="Montserrat" panose="00000500000000000000" pitchFamily="2" charset="0"/>
              </a:rPr>
              <a:t>Multi</a:t>
            </a:r>
            <a:r>
              <a:rPr lang="pt-BR" sz="2800" dirty="0">
                <a:latin typeface="Montserrat" panose="00000500000000000000" pitchFamily="2" charset="0"/>
              </a:rPr>
              <a:t> de Passira tem tentando promover intersetorialidade como fértil terreno para a continuidade das ações. O aprendizado principal é a complexidade do </a:t>
            </a:r>
            <a:r>
              <a:rPr lang="pt-BR" sz="2800" i="1" dirty="0">
                <a:latin typeface="Montserrat" panose="00000500000000000000" pitchFamily="2" charset="0"/>
              </a:rPr>
              <a:t>bullying</a:t>
            </a:r>
            <a:r>
              <a:rPr lang="pt-BR" sz="2800" dirty="0">
                <a:latin typeface="Montserrat" panose="00000500000000000000" pitchFamily="2" charset="0"/>
              </a:rPr>
              <a:t> e como este necessita que pontos de atendimento nos territórios estejam em constante diálogo. 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8" name="TextBox 16">
            <a:extLst>
              <a:ext uri="{FF2B5EF4-FFF2-40B4-BE49-F238E27FC236}">
                <a16:creationId xmlns:a16="http://schemas.microsoft.com/office/drawing/2014/main" id="{8131A76D-D947-1DF5-8B2D-0ABD88F8E422}"/>
              </a:ext>
            </a:extLst>
          </p:cNvPr>
          <p:cNvSpPr txBox="1"/>
          <p:nvPr/>
        </p:nvSpPr>
        <p:spPr>
          <a:xfrm>
            <a:off x="12277526" y="11089829"/>
            <a:ext cx="10468282" cy="41443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• Relatar atividades da Equipe e-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Passira-PE sobre o </a:t>
            </a:r>
            <a:r>
              <a:rPr lang="pt-BR" sz="2800" i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bullying</a:t>
            </a:r>
            <a:r>
              <a:rPr lang="pt-BR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em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escolas da do município;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• Promover reflexões quanto a fortalecer entre estudantes o respeito e a empatia; bem como defender a intersetorialidade entre e-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a RAPS (Rede de Atenção Psicossocial) no combate ao </a:t>
            </a:r>
            <a:r>
              <a:rPr lang="pt-BR" sz="2800" i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bullying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55E9CD08-2DF9-FE64-572F-0174CCD0515C}"/>
              </a:ext>
            </a:extLst>
          </p:cNvPr>
          <p:cNvSpPr txBox="1"/>
          <p:nvPr/>
        </p:nvSpPr>
        <p:spPr>
          <a:xfrm>
            <a:off x="12349534" y="16418421"/>
            <a:ext cx="10545127" cy="67155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>
                <a:latin typeface="Montserrat" panose="00000500000000000000" pitchFamily="2" charset="0"/>
              </a:rPr>
              <a:t>Até o presente momento, mais de 500 (quinhentos) estudantes de Passira vivenciaram as ações. Os estudantes, na sua maioria, recebiam bem a temática, cada turma ao seu modo tinha já um conhecimento prévio e situações de </a:t>
            </a:r>
            <a:r>
              <a:rPr lang="pt-BR" sz="2800" i="1" dirty="0">
                <a:latin typeface="Montserrat" panose="00000500000000000000" pitchFamily="2" charset="0"/>
              </a:rPr>
              <a:t>bullying</a:t>
            </a:r>
            <a:r>
              <a:rPr lang="pt-BR" sz="2800" dirty="0">
                <a:latin typeface="Montserrat" panose="00000500000000000000" pitchFamily="2" charset="0"/>
              </a:rPr>
              <a:t> foram sinalizadas ou até mesmo observadas. </a:t>
            </a:r>
          </a:p>
          <a:p>
            <a:pPr algn="just">
              <a:lnSpc>
                <a:spcPts val="5337"/>
              </a:lnSpc>
            </a:pPr>
            <a:r>
              <a:rPr lang="pt-BR" sz="2800" dirty="0">
                <a:latin typeface="Montserrat" panose="00000500000000000000" pitchFamily="2" charset="0"/>
              </a:rPr>
              <a:t>A e-</a:t>
            </a:r>
            <a:r>
              <a:rPr lang="pt-BR" sz="2800" dirty="0" err="1">
                <a:latin typeface="Montserrat" panose="00000500000000000000" pitchFamily="2" charset="0"/>
              </a:rPr>
              <a:t>Multi</a:t>
            </a:r>
            <a:r>
              <a:rPr lang="pt-BR" sz="2800" dirty="0">
                <a:latin typeface="Montserrat" panose="00000500000000000000" pitchFamily="2" charset="0"/>
              </a:rPr>
              <a:t> de Passira procurou ofertar o cuidado e suporte, escuta qualificada, e acolhimento; e a corresponsabilização das redes de cuidado estão no esteio e nos horizontes das ações em andamento. </a:t>
            </a: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A52C5945-49A3-C87F-561E-D379E55064AD}"/>
              </a:ext>
            </a:extLst>
          </p:cNvPr>
          <p:cNvSpPr txBox="1"/>
          <p:nvPr/>
        </p:nvSpPr>
        <p:spPr>
          <a:xfrm>
            <a:off x="12470495" y="24411309"/>
            <a:ext cx="10411709" cy="6035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>
                <a:latin typeface="Montserrat" panose="00000500000000000000" pitchFamily="2" charset="0"/>
              </a:rPr>
              <a:t>As ações da e-</a:t>
            </a:r>
            <a:r>
              <a:rPr lang="pt-BR" sz="2800" dirty="0" err="1">
                <a:latin typeface="Montserrat" panose="00000500000000000000" pitchFamily="2" charset="0"/>
              </a:rPr>
              <a:t>Multi</a:t>
            </a:r>
            <a:r>
              <a:rPr lang="pt-BR" sz="2800" dirty="0">
                <a:latin typeface="Montserrat" panose="00000500000000000000" pitchFamily="2" charset="0"/>
              </a:rPr>
              <a:t> em Passira revelam a importância do combate ao </a:t>
            </a:r>
            <a:r>
              <a:rPr lang="pt-BR" sz="2800" i="1" dirty="0">
                <a:latin typeface="Montserrat" panose="00000500000000000000" pitchFamily="2" charset="0"/>
              </a:rPr>
              <a:t>bullying</a:t>
            </a:r>
            <a:r>
              <a:rPr lang="pt-BR" sz="2800" dirty="0">
                <a:latin typeface="Montserrat" panose="00000500000000000000" pitchFamily="2" charset="0"/>
              </a:rPr>
              <a:t>, no qual estabelece assiduidade, escuta qualificada e integração entre escola, saúde e comunidade. </a:t>
            </a:r>
          </a:p>
          <a:p>
            <a:pPr algn="just">
              <a:lnSpc>
                <a:spcPts val="5337"/>
              </a:lnSpc>
            </a:pPr>
            <a:r>
              <a:rPr lang="pt-BR" sz="2800" dirty="0">
                <a:latin typeface="Montserrat" panose="00000500000000000000" pitchFamily="2" charset="0"/>
              </a:rPr>
              <a:t>É essencial fortalecer a intersetorialidade com a RAPS, ampliando a rede de cuidado e garantindo ações de promoção ao respeito, a empatia, a proteção, em um ambiente escolar mais seguro e propicio à saúde mental e ao desenvolvimento de crianças e adolescentes. </a:t>
            </a:r>
          </a:p>
        </p:txBody>
      </p:sp>
      <p:sp>
        <p:nvSpPr>
          <p:cNvPr id="14" name="TextBox 59">
            <a:extLst>
              <a:ext uri="{FF2B5EF4-FFF2-40B4-BE49-F238E27FC236}">
                <a16:creationId xmlns:a16="http://schemas.microsoft.com/office/drawing/2014/main" id="{ADE84B58-F980-752B-F6DC-48D7C7874BE6}"/>
              </a:ext>
            </a:extLst>
          </p:cNvPr>
          <p:cNvSpPr txBox="1"/>
          <p:nvPr/>
        </p:nvSpPr>
        <p:spPr>
          <a:xfrm>
            <a:off x="468215" y="31786934"/>
            <a:ext cx="10945215" cy="64760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Ministério da Saúde. Plano Nacional de Saúde Mental 2021-2025. Brasília: MS, 2022.</a:t>
            </a:r>
          </a:p>
          <a:p>
            <a:pPr algn="just"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Ministério da Saúde. Secretaria de Atenção Primária à Saúde. Política Nacional de Saúde Mental: diretrizes para integração entre APS e RAPS. Brasília: MS, 2023.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Ministério da Saúde. Gabinete do Ministro. Portaria MS/GM nº 2.488, de 21 de outubro de 2011. Brasília: Diário Oficial da União, 2011.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Portaria nº 635, de 22 de março de 2023. Dispõe sobre as equipes multiprofissionais na APS. Brasília: Diário Oficial da União, 2023.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" name="TextBox 60">
            <a:extLst>
              <a:ext uri="{FF2B5EF4-FFF2-40B4-BE49-F238E27FC236}">
                <a16:creationId xmlns:a16="http://schemas.microsoft.com/office/drawing/2014/main" id="{B227C7CB-6717-C57D-8E77-0737AA4A0560}"/>
              </a:ext>
            </a:extLst>
          </p:cNvPr>
          <p:cNvSpPr txBox="1"/>
          <p:nvPr/>
        </p:nvSpPr>
        <p:spPr>
          <a:xfrm>
            <a:off x="11701462" y="31756125"/>
            <a:ext cx="11233248" cy="61033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Lei nº 14.811, de 12 de janeiro de 2024. Dispõe sobre a prevenção e o enfrentamento do bullying e do cyberbullying. Brasília: Diário Oficial da União, 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MATO GROSSO DO SUL. Secretaria de Estado de Educação. Cartilha de Prevenção e Enfrentamento do Bullying nas Escolas. Campo Grande: SED/MS, 2019.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SANTOS, A. C.; LIMA, F. R.; OLIVEIRA, M. G. Impactos psicossociais do bullying em crianças e adolescentes: desafios para a intersetorialidade na APS. Revista Brasileira de Saúde Escolar, v. 15, n. 2, p. 45-58, 2023.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47124D96-3FEC-2F6E-4EF5-C60F5ED34319}"/>
              </a:ext>
            </a:extLst>
          </p:cNvPr>
          <p:cNvSpPr txBox="1"/>
          <p:nvPr/>
        </p:nvSpPr>
        <p:spPr>
          <a:xfrm>
            <a:off x="1" y="4176640"/>
            <a:ext cx="23402924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Ações Integradas da E-</a:t>
            </a:r>
            <a:r>
              <a:rPr lang="pt-BR" sz="5400" b="1" dirty="0" err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Multi</a:t>
            </a: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do município de Passira no combate ao Bullying: fortalecendo vínculos e promovendo respeito nas escolas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782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vanderson albuquerque</cp:lastModifiedBy>
  <cp:revision>19</cp:revision>
  <dcterms:created xsi:type="dcterms:W3CDTF">2025-09-30T13:28:19Z</dcterms:created>
  <dcterms:modified xsi:type="dcterms:W3CDTF">2025-10-31T15:52:39Z</dcterms:modified>
</cp:coreProperties>
</file>