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0" d="100"/>
          <a:sy n="30" d="100"/>
        </p:scale>
        <p:origin x="924" y="-459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31/10/2025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bvsms.saude.gov.br/bvs/saudelegis/gm/2013/prt2135_25_09_2013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6"/>
          <p:cNvSpPr txBox="1"/>
          <p:nvPr/>
        </p:nvSpPr>
        <p:spPr>
          <a:xfrm>
            <a:off x="1060045" y="11475508"/>
            <a:ext cx="9649072" cy="3574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Construção participativa acerca do Planejamento em Saúde no âmbito da XII Região de Saúde do estado de Pernambuco.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1AB3E22B-05FA-799E-16A0-1F5778F8BBF2}"/>
              </a:ext>
            </a:extLst>
          </p:cNvPr>
          <p:cNvGrpSpPr/>
          <p:nvPr/>
        </p:nvGrpSpPr>
        <p:grpSpPr>
          <a:xfrm>
            <a:off x="1060044" y="10081717"/>
            <a:ext cx="9577538" cy="1050721"/>
            <a:chOff x="1060044" y="9865692"/>
            <a:chExt cx="9577538" cy="1050721"/>
          </a:xfrm>
        </p:grpSpPr>
        <p:sp>
          <p:nvSpPr>
            <p:cNvPr id="4" name="Freeform 14"/>
            <p:cNvSpPr/>
            <p:nvPr/>
          </p:nvSpPr>
          <p:spPr>
            <a:xfrm>
              <a:off x="1060044" y="9865692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17"/>
            <p:cNvSpPr txBox="1"/>
            <p:nvPr/>
          </p:nvSpPr>
          <p:spPr>
            <a:xfrm>
              <a:off x="1060044" y="9937701"/>
              <a:ext cx="9489290" cy="74231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en-US" sz="4000" dirty="0">
                  <a:solidFill>
                    <a:srgbClr val="FFFFFF"/>
                  </a:solidFill>
                  <a:latin typeface="Montserrat" pitchFamily="2" charset="0"/>
                  <a:ea typeface="Open Sans"/>
                  <a:cs typeface="Open Sans"/>
                  <a:sym typeface="Open Sans"/>
                </a:rPr>
                <a:t>OBJETO DA EXPERIÊNCIA</a:t>
              </a:r>
            </a:p>
          </p:txBody>
        </p:sp>
      </p:grpSp>
      <p:sp>
        <p:nvSpPr>
          <p:cNvPr id="10" name="TextBox 55"/>
          <p:cNvSpPr txBox="1"/>
          <p:nvPr/>
        </p:nvSpPr>
        <p:spPr>
          <a:xfrm>
            <a:off x="396206" y="4564391"/>
            <a:ext cx="22538504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</a:rPr>
              <a:t>OFICINA REGIONAL DE PLANEJAMENTO EM SAÚDE: DESMISTIFICANDO PROCESSOS, TRANSFORMANDO PRÁTICAS</a:t>
            </a:r>
          </a:p>
          <a:p>
            <a:pPr algn="ctr"/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3636566" y="6553325"/>
            <a:ext cx="15841760" cy="21439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ALINE BEATRIZ DOS SANTOS SILVA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JHONATA WILLIAN AMARAL SOUZA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¹, THAINÁ RAYANE BEZERRA LEMOS¹, 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JOELMA MENEZES VELOZO RABELO TRINDADE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LARYSSA RÉGGIDA TAVARES DO NASCIMENTO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ANA CATARINE TAVARES DA SILVA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ANA VANESSA FERREIRA BARROS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FRANCIMARY CESÁRIO DE OLIVEIRA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pt-BR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, CAMILLA DE SENA GUERRA BULHÕES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</a:t>
            </a:r>
            <a:endParaRPr lang="pt-BR" sz="24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ctr">
              <a:lnSpc>
                <a:spcPts val="5486"/>
              </a:lnSpc>
              <a:spcBef>
                <a:spcPct val="0"/>
              </a:spcBef>
            </a:pPr>
            <a:endParaRPr lang="en-US" sz="24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28254" y="8285062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¹XII Gerência Regional de Saúde do estado de Pernambuco, Goiana, Pernambuco.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planejamento12geres@gmail.com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44279" y="15588235"/>
            <a:ext cx="9649072" cy="76709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oficina foi realizada por meio de metodologia ativa, em que foram apresentados o monitoramento dos instrumentos de planejamento e seus prazos e o modelo de Plano Municipal de Saúde (PMS), contemplando elementos chaves. Foram discutidas e elaboradas diretrizes, objetivos, metas e indicadores (DOMI) com exercícios práticos em grupos e socialização dos produtos, favorecendo troca de experiências e construção coletiva, com incentivo à replicação dessa metodologia com as equipes municipais.</a:t>
            </a: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88F824C8-348C-8BF6-674D-C946D2BFCEE5}"/>
              </a:ext>
            </a:extLst>
          </p:cNvPr>
          <p:cNvGrpSpPr/>
          <p:nvPr/>
        </p:nvGrpSpPr>
        <p:grpSpPr>
          <a:xfrm>
            <a:off x="1044278" y="14575612"/>
            <a:ext cx="9849330" cy="1050721"/>
            <a:chOff x="1044278" y="17354525"/>
            <a:chExt cx="9849330" cy="1050721"/>
          </a:xfrm>
        </p:grpSpPr>
        <p:sp>
          <p:nvSpPr>
            <p:cNvPr id="15" name="Freeform 14"/>
            <p:cNvSpPr/>
            <p:nvPr/>
          </p:nvSpPr>
          <p:spPr>
            <a:xfrm>
              <a:off x="1044278" y="17354525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044278" y="17426534"/>
              <a:ext cx="9849330" cy="76040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en-US" sz="4000" dirty="0">
                  <a:solidFill>
                    <a:srgbClr val="FFFFFF"/>
                  </a:solidFill>
                  <a:latin typeface="Montserrat" pitchFamily="2" charset="0"/>
                  <a:ea typeface="Open Sans"/>
                  <a:cs typeface="Open Sans"/>
                  <a:sym typeface="Open Sans"/>
                </a:rPr>
                <a:t>DESCRIÇÃO DA EXPERIÊNCIA</a:t>
              </a:r>
            </a:p>
          </p:txBody>
        </p:sp>
      </p:grpSp>
      <p:sp>
        <p:nvSpPr>
          <p:cNvPr id="19" name="TextBox 16"/>
          <p:cNvSpPr txBox="1"/>
          <p:nvPr/>
        </p:nvSpPr>
        <p:spPr>
          <a:xfrm>
            <a:off x="972271" y="24483317"/>
            <a:ext cx="9649072" cy="76709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experiência evidenciou a importância de processos de educação permanente, troca intermunicipal e apoio institucional para consolidar práticas de planejamento mais transversais e participativas. Reconheceu-se o desafio de superar visões fragmentadas e hierárquicas, exigindo integração entre áreas técnicas e gestão municipal. Faz-se necessário o monitoramento periódico dos PMS do ciclo 2026-2029 no intuito de avaliar qualitativamente os documentos a partir das orientações sugeridas na oficina.</a:t>
            </a: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id="{83EE2E69-6EE6-FFAF-3475-D2B4F8B0C01E}"/>
              </a:ext>
            </a:extLst>
          </p:cNvPr>
          <p:cNvGrpSpPr/>
          <p:nvPr/>
        </p:nvGrpSpPr>
        <p:grpSpPr>
          <a:xfrm>
            <a:off x="972270" y="23432596"/>
            <a:ext cx="9849330" cy="1050721"/>
            <a:chOff x="972270" y="23432596"/>
            <a:chExt cx="9849330" cy="1050721"/>
          </a:xfrm>
        </p:grpSpPr>
        <p:sp>
          <p:nvSpPr>
            <p:cNvPr id="18" name="Freeform 14"/>
            <p:cNvSpPr/>
            <p:nvPr/>
          </p:nvSpPr>
          <p:spPr>
            <a:xfrm>
              <a:off x="972270" y="23432596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0" name="TextBox 17"/>
            <p:cNvSpPr txBox="1"/>
            <p:nvPr/>
          </p:nvSpPr>
          <p:spPr>
            <a:xfrm>
              <a:off x="972270" y="23547214"/>
              <a:ext cx="9849330" cy="76040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en-US" sz="4000" dirty="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APRENDIZADO E ANÁLISE CRÍTICA</a:t>
              </a:r>
            </a:p>
          </p:txBody>
        </p:sp>
      </p:grpSp>
      <p:sp>
        <p:nvSpPr>
          <p:cNvPr id="49" name="TextBox 16"/>
          <p:cNvSpPr txBox="1"/>
          <p:nvPr/>
        </p:nvSpPr>
        <p:spPr>
          <a:xfrm>
            <a:off x="12493551" y="11117208"/>
            <a:ext cx="9561298" cy="41490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Fortalecer as capacidades locais de planejamento em saúde mantendo um diálogo horizontal entre os atores envolvidos para consolidar uma cultura de planejamento municipal e; apresentar uma proposta de modelo para a construção do PMS 2026-2029, por meio de refinamento técnico e metodológico.</a:t>
            </a:r>
            <a:endParaRPr dirty="0"/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8034197D-C514-3D16-317D-AAD604743702}"/>
              </a:ext>
            </a:extLst>
          </p:cNvPr>
          <p:cNvGrpSpPr/>
          <p:nvPr/>
        </p:nvGrpSpPr>
        <p:grpSpPr>
          <a:xfrm>
            <a:off x="12493550" y="10081717"/>
            <a:ext cx="9577538" cy="1050721"/>
            <a:chOff x="12493550" y="9891331"/>
            <a:chExt cx="9577538" cy="1050721"/>
          </a:xfrm>
        </p:grpSpPr>
        <p:sp>
          <p:nvSpPr>
            <p:cNvPr id="48" name="Freeform 14"/>
            <p:cNvSpPr/>
            <p:nvPr/>
          </p:nvSpPr>
          <p:spPr>
            <a:xfrm>
              <a:off x="12493550" y="9891331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0" name="TextBox 17"/>
            <p:cNvSpPr txBox="1"/>
            <p:nvPr/>
          </p:nvSpPr>
          <p:spPr>
            <a:xfrm>
              <a:off x="12493550" y="9963340"/>
              <a:ext cx="9489290" cy="742319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en-US" sz="4000" dirty="0">
                  <a:solidFill>
                    <a:srgbClr val="FFFFFF"/>
                  </a:solidFill>
                  <a:latin typeface="Montserrat" pitchFamily="2" charset="0"/>
                  <a:ea typeface="Open Sans"/>
                  <a:cs typeface="Open Sans"/>
                  <a:sym typeface="Open Sans"/>
                </a:rPr>
                <a:t>OBJETIVOS</a:t>
              </a:r>
            </a:p>
          </p:txBody>
        </p:sp>
      </p:grpSp>
      <p:sp>
        <p:nvSpPr>
          <p:cNvPr id="52" name="TextBox 16"/>
          <p:cNvSpPr txBox="1"/>
          <p:nvPr/>
        </p:nvSpPr>
        <p:spPr>
          <a:xfrm>
            <a:off x="12577913" y="16740363"/>
            <a:ext cx="9493175" cy="76709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adesão foi de 100% dos municípios da região. O modelo de PMS foi o principal resultado, com disponibilização em pen drive para os participantes. Foram construídos modelos de DOMI a partir da problematização de situações de saúde pública fictícias das áreas de atenção à saúde, vigilância, regulação, planejamento e financiamento, urgência e emergência. Considerando as fragilidades encontradas nos planos municipais do ciclo anterior ficou clara a relevância da oficina para o ciclo de 2026-2029.</a:t>
            </a: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FDA53B3E-6505-485E-2EF3-79E26B56910A}"/>
              </a:ext>
            </a:extLst>
          </p:cNvPr>
          <p:cNvGrpSpPr/>
          <p:nvPr/>
        </p:nvGrpSpPr>
        <p:grpSpPr>
          <a:xfrm>
            <a:off x="12477784" y="15583724"/>
            <a:ext cx="9849330" cy="1050721"/>
            <a:chOff x="12477784" y="17380164"/>
            <a:chExt cx="9849330" cy="1050721"/>
          </a:xfrm>
        </p:grpSpPr>
        <p:sp>
          <p:nvSpPr>
            <p:cNvPr id="51" name="Freeform 14"/>
            <p:cNvSpPr/>
            <p:nvPr/>
          </p:nvSpPr>
          <p:spPr>
            <a:xfrm>
              <a:off x="12477784" y="17380164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3" name="TextBox 17"/>
            <p:cNvSpPr txBox="1"/>
            <p:nvPr/>
          </p:nvSpPr>
          <p:spPr>
            <a:xfrm>
              <a:off x="12477784" y="17452173"/>
              <a:ext cx="9849330" cy="760401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en-US" sz="4000" dirty="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RESULTADOS</a:t>
              </a:r>
            </a:p>
          </p:txBody>
        </p:sp>
      </p:grpSp>
      <p:sp>
        <p:nvSpPr>
          <p:cNvPr id="55" name="TextBox 16"/>
          <p:cNvSpPr txBox="1"/>
          <p:nvPr/>
        </p:nvSpPr>
        <p:spPr>
          <a:xfrm>
            <a:off x="12405777" y="25798612"/>
            <a:ext cx="9649072" cy="69656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A construção de um modelo de plano e metodologia ativa para elaborar as DOMI se mostram fundamentais para qualificar o planejamento em saúde como prática institucional e transversal. Faz-se necessário manter oficinas periódicas, acompanhamento técnico e monitoramento da execução dos PMS, garantindo apoio institucional contínuo, assegurando que o planejamento em saúde se consolide como prática coletiva, crítica e integrada à gestão municipal.</a:t>
            </a:r>
            <a:endParaRPr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</p:txBody>
      </p: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3E7B30F5-93A6-F394-E920-8D21D7A5E5D8}"/>
              </a:ext>
            </a:extLst>
          </p:cNvPr>
          <p:cNvGrpSpPr/>
          <p:nvPr/>
        </p:nvGrpSpPr>
        <p:grpSpPr>
          <a:xfrm>
            <a:off x="12405776" y="24728740"/>
            <a:ext cx="9849330" cy="1050721"/>
            <a:chOff x="12405776" y="23500844"/>
            <a:chExt cx="9849330" cy="1050721"/>
          </a:xfrm>
        </p:grpSpPr>
        <p:sp>
          <p:nvSpPr>
            <p:cNvPr id="54" name="Freeform 14"/>
            <p:cNvSpPr/>
            <p:nvPr/>
          </p:nvSpPr>
          <p:spPr>
            <a:xfrm>
              <a:off x="12405776" y="23500844"/>
              <a:ext cx="9577538" cy="1050721"/>
            </a:xfrm>
            <a:custGeom>
              <a:avLst/>
              <a:gdLst/>
              <a:ahLst/>
              <a:cxnLst/>
              <a:rect l="l" t="t" r="r" b="b"/>
              <a:pathLst>
                <a:path w="788275" h="115581">
                  <a:moveTo>
                    <a:pt x="0" y="0"/>
                  </a:moveTo>
                  <a:lnTo>
                    <a:pt x="788275" y="0"/>
                  </a:lnTo>
                  <a:lnTo>
                    <a:pt x="788275" y="115581"/>
                  </a:lnTo>
                  <a:lnTo>
                    <a:pt x="0" y="115581"/>
                  </a:lnTo>
                  <a:close/>
                </a:path>
              </a:pathLst>
            </a:custGeom>
            <a:solidFill>
              <a:srgbClr val="3E4094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6" name="TextBox 17"/>
            <p:cNvSpPr txBox="1"/>
            <p:nvPr/>
          </p:nvSpPr>
          <p:spPr>
            <a:xfrm>
              <a:off x="12405776" y="23572853"/>
              <a:ext cx="9849330" cy="820738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6400"/>
                </a:lnSpc>
              </a:pPr>
              <a:r>
                <a:rPr lang="en-US" sz="4000" dirty="0">
                  <a:solidFill>
                    <a:srgbClr val="FFFFFF"/>
                  </a:solidFill>
                  <a:latin typeface="Open Sans"/>
                  <a:ea typeface="Open Sans"/>
                  <a:cs typeface="Open Sans"/>
                  <a:sym typeface="Open Sans"/>
                </a:rPr>
                <a:t>CONCLUSÃO E/OU RECOMENDAÇÕES</a:t>
              </a:r>
            </a:p>
          </p:txBody>
        </p:sp>
      </p:grpSp>
      <p:sp>
        <p:nvSpPr>
          <p:cNvPr id="57" name="TextBox 58"/>
          <p:cNvSpPr txBox="1"/>
          <p:nvPr/>
        </p:nvSpPr>
        <p:spPr>
          <a:xfrm>
            <a:off x="8894527" y="33052269"/>
            <a:ext cx="5613869" cy="7783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660002" y="34060381"/>
            <a:ext cx="22346716" cy="35385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BRASIL. Ministério da Saúde. Portaria nº 2.135, de 25 de setembro de 2013. Estabelece diretrizes para o processo de planejamento no âmbito do Sistema Único de Saúde (SUS). Diário Oficial da União: seção 1, Brasília, DF, p. 32-33, 26 set. 2013. Disponível em: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https://bvsms.saude.gov.br/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bvs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saudelegis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/2013/prt2135_25_09_2013.html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BRASIL. Decreto nº 7.508, de 28 de junho de 2011. Regulamenta a Lei nº 8.080, de 19 de setembro de 1990, para dispor sobre a organização do Sistema Único de Saúde (SUS), o planejamento da saúde, a assistência à saúde e a articulação interfederativa. Diário Oficial da União, Brasília, DF, 29 jun. 2011. 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626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Aline Beatriz</cp:lastModifiedBy>
  <cp:revision>15</cp:revision>
  <dcterms:created xsi:type="dcterms:W3CDTF">2025-09-30T13:28:19Z</dcterms:created>
  <dcterms:modified xsi:type="dcterms:W3CDTF">2025-10-31T18:30:39Z</dcterms:modified>
</cp:coreProperties>
</file>