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23402925" cy="40325675"/>
  <p:notesSz cx="6858000" cy="9144000"/>
  <p:defaultTextStyle>
    <a:defPPr>
      <a:defRPr lang="pt-BR"/>
    </a:defPPr>
    <a:lvl1pPr marL="0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1pPr>
    <a:lvl2pPr marL="1820799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2pPr>
    <a:lvl3pPr marL="3641598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3pPr>
    <a:lvl4pPr marL="5462397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4pPr>
    <a:lvl5pPr marL="7283196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5pPr>
    <a:lvl6pPr marL="9103995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6pPr>
    <a:lvl7pPr marL="10924794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7pPr>
    <a:lvl8pPr marL="12745593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8pPr>
    <a:lvl9pPr marL="14566392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701">
          <p15:clr>
            <a:srgbClr val="A4A3A4"/>
          </p15:clr>
        </p15:guide>
        <p15:guide id="2" pos="737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9CD"/>
    <a:srgbClr val="3E40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>
      <p:cViewPr>
        <p:scale>
          <a:sx n="50" d="100"/>
          <a:sy n="50" d="100"/>
        </p:scale>
        <p:origin x="139" y="-9125"/>
      </p:cViewPr>
      <p:guideLst>
        <p:guide orient="horz" pos="12701"/>
        <p:guide pos="737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55220" y="12527099"/>
            <a:ext cx="19892486" cy="8643883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510439" y="22851216"/>
            <a:ext cx="16382048" cy="10305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820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6415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4623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2831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103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31/10/2025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31/10/2025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6967121" y="1614900"/>
            <a:ext cx="5265658" cy="34407509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170146" y="1614900"/>
            <a:ext cx="15406926" cy="34407509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31/10/2025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31/10/2025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48670" y="25912983"/>
            <a:ext cx="19892486" cy="8009127"/>
          </a:xfrm>
        </p:spPr>
        <p:txBody>
          <a:bodyPr anchor="t"/>
          <a:lstStyle>
            <a:lvl1pPr algn="l">
              <a:defRPr sz="159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848670" y="17091745"/>
            <a:ext cx="19892486" cy="8821238"/>
          </a:xfrm>
        </p:spPr>
        <p:txBody>
          <a:bodyPr anchor="b"/>
          <a:lstStyle>
            <a:lvl1pPr marL="0" indent="0">
              <a:buNone/>
              <a:defRPr sz="8000">
                <a:solidFill>
                  <a:schemeClr val="tx1">
                    <a:tint val="75000"/>
                  </a:schemeClr>
                </a:solidFill>
              </a:defRPr>
            </a:lvl1pPr>
            <a:lvl2pPr marL="1820799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2pPr>
            <a:lvl3pPr marL="3641598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3pPr>
            <a:lvl4pPr marL="5462397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4pPr>
            <a:lvl5pPr marL="7283196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5pPr>
            <a:lvl6pPr marL="9103995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31/10/2025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170146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896487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31/10/2025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026606"/>
            <a:ext cx="10340356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70146" y="12788467"/>
            <a:ext cx="10340356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11888362" y="9026606"/>
            <a:ext cx="10344418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11888362" y="12788467"/>
            <a:ext cx="10344418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31/10/2025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31/10/2025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31/10/2025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0148" y="1605559"/>
            <a:ext cx="7699401" cy="683296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149894" y="1605562"/>
            <a:ext cx="13082885" cy="34416846"/>
          </a:xfrm>
        </p:spPr>
        <p:txBody>
          <a:bodyPr/>
          <a:lstStyle>
            <a:lvl1pPr>
              <a:defRPr sz="12700"/>
            </a:lvl1pPr>
            <a:lvl2pPr>
              <a:defRPr sz="11200"/>
            </a:lvl2pPr>
            <a:lvl3pPr>
              <a:defRPr sz="96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70148" y="8438524"/>
            <a:ext cx="7699401" cy="27583885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31/10/2025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87137" y="28227972"/>
            <a:ext cx="14041755" cy="333247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587137" y="3603174"/>
            <a:ext cx="14041755" cy="24195405"/>
          </a:xfrm>
        </p:spPr>
        <p:txBody>
          <a:bodyPr/>
          <a:lstStyle>
            <a:lvl1pPr marL="0" indent="0">
              <a:buNone/>
              <a:defRPr sz="12700"/>
            </a:lvl1pPr>
            <a:lvl2pPr marL="1820799" indent="0">
              <a:buNone/>
              <a:defRPr sz="11200"/>
            </a:lvl2pPr>
            <a:lvl3pPr marL="3641598" indent="0">
              <a:buNone/>
              <a:defRPr sz="9600"/>
            </a:lvl3pPr>
            <a:lvl4pPr marL="5462397" indent="0">
              <a:buNone/>
              <a:defRPr sz="8000"/>
            </a:lvl4pPr>
            <a:lvl5pPr marL="7283196" indent="0">
              <a:buNone/>
              <a:defRPr sz="8000"/>
            </a:lvl5pPr>
            <a:lvl6pPr marL="9103995" indent="0">
              <a:buNone/>
              <a:defRPr sz="8000"/>
            </a:lvl6pPr>
            <a:lvl7pPr marL="10924794" indent="0">
              <a:buNone/>
              <a:defRPr sz="8000"/>
            </a:lvl7pPr>
            <a:lvl8pPr marL="12745593" indent="0">
              <a:buNone/>
              <a:defRPr sz="8000"/>
            </a:lvl8pPr>
            <a:lvl9pPr marL="14566392" indent="0">
              <a:buNone/>
              <a:defRPr sz="8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87137" y="31560444"/>
            <a:ext cx="14041755" cy="4732663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31/10/2025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</p:spPr>
        <p:txBody>
          <a:bodyPr vert="horz" lIns="364160" tIns="182080" rIns="364160" bIns="18208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409327"/>
            <a:ext cx="21062633" cy="26613082"/>
          </a:xfrm>
          <a:prstGeom prst="rect">
            <a:avLst/>
          </a:prstGeom>
        </p:spPr>
        <p:txBody>
          <a:bodyPr vert="horz" lIns="364160" tIns="182080" rIns="364160" bIns="18208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l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F750F-035A-4D64-A3BE-CB9F7B801768}" type="datetimeFigureOut">
              <a:rPr lang="pt-BR" smtClean="0"/>
              <a:t>31/10/2025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ct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  <p:pic>
        <p:nvPicPr>
          <p:cNvPr id="1026" name="Picture 2" descr="C:\Users\rao656402\Desktop\banner.png"/>
          <p:cNvPicPr>
            <a:picLocks noChangeAspect="1" noChangeArrowheads="1"/>
          </p:cNvPicPr>
          <p:nvPr userDrawn="1"/>
        </p:nvPicPr>
        <p:blipFill>
          <a:blip r:embed="rId13" cstate="print"/>
          <a:stretch>
            <a:fillRect/>
          </a:stretch>
        </p:blipFill>
        <p:spPr bwMode="auto">
          <a:xfrm>
            <a:off x="1641" y="4763"/>
            <a:ext cx="23399643" cy="4031615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641598" rtl="0" eaLnBrk="1" latinLnBrk="0" hangingPunct="1">
        <a:spcBef>
          <a:spcPct val="0"/>
        </a:spcBef>
        <a:buNone/>
        <a:defRPr sz="17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65599" indent="-1365599" algn="l" defTabSz="3641598" rtl="0" eaLnBrk="1" latinLnBrk="0" hangingPunct="1">
        <a:spcBef>
          <a:spcPct val="20000"/>
        </a:spcBef>
        <a:buFont typeface="Arial" pitchFamily="34" charset="0"/>
        <a:buChar char="•"/>
        <a:defRPr sz="12700" kern="1200">
          <a:solidFill>
            <a:schemeClr val="tx1"/>
          </a:solidFill>
          <a:latin typeface="+mn-lt"/>
          <a:ea typeface="+mn-ea"/>
          <a:cs typeface="+mn-cs"/>
        </a:defRPr>
      </a:lvl1pPr>
      <a:lvl2pPr marL="2958798" indent="-1137999" algn="l" defTabSz="3641598" rtl="0" eaLnBrk="1" latinLnBrk="0" hangingPunct="1">
        <a:spcBef>
          <a:spcPct val="20000"/>
        </a:spcBef>
        <a:buFont typeface="Arial" pitchFamily="34" charset="0"/>
        <a:buChar char="–"/>
        <a:defRPr sz="11200" kern="1200">
          <a:solidFill>
            <a:schemeClr val="tx1"/>
          </a:solidFill>
          <a:latin typeface="+mn-lt"/>
          <a:ea typeface="+mn-ea"/>
          <a:cs typeface="+mn-cs"/>
        </a:defRPr>
      </a:lvl2pPr>
      <a:lvl3pPr marL="4551998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6372797" indent="-910400" algn="l" defTabSz="3641598" rtl="0" eaLnBrk="1" latinLnBrk="0" hangingPunct="1">
        <a:spcBef>
          <a:spcPct val="20000"/>
        </a:spcBef>
        <a:buFont typeface="Arial" pitchFamily="34" charset="0"/>
        <a:buChar char="–"/>
        <a:defRPr sz="8000" kern="1200">
          <a:solidFill>
            <a:schemeClr val="tx1"/>
          </a:solidFill>
          <a:latin typeface="+mn-lt"/>
          <a:ea typeface="+mn-ea"/>
          <a:cs typeface="+mn-cs"/>
        </a:defRPr>
      </a:lvl4pPr>
      <a:lvl5pPr marL="8193596" indent="-910400" algn="l" defTabSz="3641598" rtl="0" eaLnBrk="1" latinLnBrk="0" hangingPunct="1">
        <a:spcBef>
          <a:spcPct val="20000"/>
        </a:spcBef>
        <a:buFont typeface="Arial" pitchFamily="34" charset="0"/>
        <a:buChar char="»"/>
        <a:defRPr sz="8000" kern="1200">
          <a:solidFill>
            <a:schemeClr val="tx1"/>
          </a:solidFill>
          <a:latin typeface="+mn-lt"/>
          <a:ea typeface="+mn-ea"/>
          <a:cs typeface="+mn-cs"/>
        </a:defRPr>
      </a:lvl5pPr>
      <a:lvl6pPr marL="10014395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6pPr>
      <a:lvl7pPr marL="11835194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7pPr>
      <a:lvl8pPr marL="13655993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8pPr>
      <a:lvl9pPr marL="15476792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1pPr>
      <a:lvl2pPr marL="1820799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641598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462397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7283196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9103995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924794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745593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4566392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4"/>
          <p:cNvSpPr/>
          <p:nvPr/>
        </p:nvSpPr>
        <p:spPr>
          <a:xfrm>
            <a:off x="1060044" y="9865692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" name="TextBox 16"/>
          <p:cNvSpPr txBox="1"/>
          <p:nvPr/>
        </p:nvSpPr>
        <p:spPr>
          <a:xfrm>
            <a:off x="1060045" y="11089829"/>
            <a:ext cx="9649072" cy="28694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Implantação do atendimento noturno nas Unidades Básicas de Saúde (UBS) urbanas para ampliar o acesso dos trabalhadores aos serviços de saúde.</a:t>
            </a:r>
            <a:endParaRPr lang="en-US" sz="3600" dirty="0">
              <a:solidFill>
                <a:srgbClr val="000000"/>
              </a:solidFill>
              <a:latin typeface="Times New Roman" panose="02020603050405020304" pitchFamily="18" charset="0"/>
              <a:ea typeface="Open Sans"/>
              <a:cs typeface="Times New Roman" panose="02020603050405020304" pitchFamily="18" charset="0"/>
              <a:sym typeface="Open Sans"/>
            </a:endParaRP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6" name="TextBox 17"/>
          <p:cNvSpPr txBox="1"/>
          <p:nvPr/>
        </p:nvSpPr>
        <p:spPr>
          <a:xfrm>
            <a:off x="1060044" y="9937701"/>
            <a:ext cx="9489290" cy="7357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b="1" dirty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OBJETIVO DA EXPERIÊNCIA</a:t>
            </a:r>
          </a:p>
        </p:txBody>
      </p:sp>
      <p:sp>
        <p:nvSpPr>
          <p:cNvPr id="10" name="TextBox 55"/>
          <p:cNvSpPr txBox="1"/>
          <p:nvPr/>
        </p:nvSpPr>
        <p:spPr>
          <a:xfrm>
            <a:off x="2844478" y="4479897"/>
            <a:ext cx="17754921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pt-B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UM NOVO OLHAR SOBRE O CUIDADO: ATENDIMENTO NOTURNO NAS UBS COMO ESTRATÉGIA DE ACESSO E EQUIDADE PARA O TRABALHADOR RURAL</a:t>
            </a:r>
          </a:p>
        </p:txBody>
      </p:sp>
      <p:sp>
        <p:nvSpPr>
          <p:cNvPr id="11" name="TextBox 56"/>
          <p:cNvSpPr txBox="1"/>
          <p:nvPr/>
        </p:nvSpPr>
        <p:spPr>
          <a:xfrm>
            <a:off x="3132510" y="6454273"/>
            <a:ext cx="17466889" cy="13290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486"/>
              </a:lnSpc>
              <a:spcBef>
                <a:spcPct val="0"/>
              </a:spcBef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 </a:t>
            </a:r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DEIZE DE OLIVEIRA BARBOSA SOUZA 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¹*</a:t>
            </a:r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GLAUCY BEATRIZ RODRIGUES CAVALCANTE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¹, </a:t>
            </a:r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ROSIKELLE JOSEFA DE MORAIS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 ¹</a:t>
            </a:r>
          </a:p>
        </p:txBody>
      </p:sp>
      <p:sp>
        <p:nvSpPr>
          <p:cNvPr id="15" name="Freeform 14"/>
          <p:cNvSpPr/>
          <p:nvPr/>
        </p:nvSpPr>
        <p:spPr>
          <a:xfrm>
            <a:off x="1144102" y="15582070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16" name="TextBox 16"/>
          <p:cNvSpPr txBox="1"/>
          <p:nvPr/>
        </p:nvSpPr>
        <p:spPr>
          <a:xfrm>
            <a:off x="1140583" y="16850469"/>
            <a:ext cx="9512703" cy="69850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Lagoa de Itaenga, município da Zona da Mata Norte, possui grande número de trabalhadores rurais vinculados ao cultivo da cana-de-açúcar. Em resposta às demandas de sindicatos, conselhos e associações, a gestão implantou o atendimento noturno em todas as sete UBS urbanas, um dia por mês. A ação busca garantir acesso, equidade e cuidado integral, permitindo que os trabalhadores recebam assistência sem prejuízo de sua jornada laboral.</a:t>
            </a:r>
            <a:endParaRPr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1044278" y="15698771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b="1" dirty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DESCRIÇÃO DA EXPERIÊNCIA</a:t>
            </a:r>
          </a:p>
        </p:txBody>
      </p:sp>
      <p:sp>
        <p:nvSpPr>
          <p:cNvPr id="18" name="Freeform 14"/>
          <p:cNvSpPr/>
          <p:nvPr/>
        </p:nvSpPr>
        <p:spPr>
          <a:xfrm>
            <a:off x="1015920" y="23761330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19" name="TextBox 16"/>
          <p:cNvSpPr txBox="1"/>
          <p:nvPr/>
        </p:nvSpPr>
        <p:spPr>
          <a:xfrm>
            <a:off x="1044278" y="25214444"/>
            <a:ext cx="9596206" cy="69850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experiência evidenciou que flexibilizar horários de atendimento de acordo com a necessidade da população é uma estratégia eficaz para garantir acesso equitativo, especialmente a grupos com barreiras ocupacionais. O diálogo com associações e conselhos foi essencial para o êxito da ação. A gestão compreendeu que escutar as necessidades locais fortalece a APS, melhora a resolutividade e consolida o SUS como sistema inclusivo e responsivo.</a:t>
            </a:r>
            <a:endParaRPr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7"/>
          <p:cNvSpPr txBox="1"/>
          <p:nvPr/>
        </p:nvSpPr>
        <p:spPr>
          <a:xfrm>
            <a:off x="1008206" y="23846619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b="1" dirty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APRENDIZADO E ANÁLISE CRÍTICA</a:t>
            </a:r>
          </a:p>
        </p:txBody>
      </p:sp>
      <p:sp>
        <p:nvSpPr>
          <p:cNvPr id="48" name="Freeform 14"/>
          <p:cNvSpPr/>
          <p:nvPr/>
        </p:nvSpPr>
        <p:spPr>
          <a:xfrm>
            <a:off x="12507869" y="9859842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49" name="TextBox 16"/>
          <p:cNvSpPr txBox="1"/>
          <p:nvPr/>
        </p:nvSpPr>
        <p:spPr>
          <a:xfrm>
            <a:off x="12493551" y="11115468"/>
            <a:ext cx="9649072" cy="49854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Garantir acesso equitativo à Atenção Primária para os trabalhadores rurais da cana-de-açúcar que não podem buscar atendimento em horário regular. Promover o cuidado integral à saúde do homem e da mulher do campo, fortalecendo a rede e a integralidade da atenção.</a:t>
            </a:r>
            <a:endParaRPr lang="en-US" sz="3600" dirty="0">
              <a:solidFill>
                <a:srgbClr val="000000"/>
              </a:solidFill>
              <a:latin typeface="Times New Roman" panose="02020603050405020304" pitchFamily="18" charset="0"/>
              <a:ea typeface="Open Sans"/>
              <a:cs typeface="Times New Roman" panose="02020603050405020304" pitchFamily="18" charset="0"/>
              <a:sym typeface="Open Sans"/>
            </a:endParaRP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50" name="TextBox 17"/>
          <p:cNvSpPr txBox="1"/>
          <p:nvPr/>
        </p:nvSpPr>
        <p:spPr>
          <a:xfrm>
            <a:off x="12493550" y="9963340"/>
            <a:ext cx="9489290" cy="742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b="1" dirty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OBJETIVOS</a:t>
            </a:r>
          </a:p>
        </p:txBody>
      </p:sp>
      <p:sp>
        <p:nvSpPr>
          <p:cNvPr id="51" name="Freeform 14"/>
          <p:cNvSpPr/>
          <p:nvPr/>
        </p:nvSpPr>
        <p:spPr>
          <a:xfrm>
            <a:off x="12477311" y="15553612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2" name="TextBox 16"/>
          <p:cNvSpPr txBox="1"/>
          <p:nvPr/>
        </p:nvSpPr>
        <p:spPr>
          <a:xfrm>
            <a:off x="12597796" y="16963666"/>
            <a:ext cx="9457053" cy="275312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ampliação do horário de funcionamento das UBS resultou em maior procura por atendimentos, ampliando o acesso da população trabalhadora e fortalecendo o vínculo entre usuários e equipes. </a:t>
            </a:r>
            <a:endParaRPr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TextBox 17"/>
          <p:cNvSpPr txBox="1"/>
          <p:nvPr/>
        </p:nvSpPr>
        <p:spPr>
          <a:xfrm>
            <a:off x="12744153" y="15609416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b="1" dirty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RESULTADOS</a:t>
            </a:r>
          </a:p>
        </p:txBody>
      </p:sp>
      <p:sp>
        <p:nvSpPr>
          <p:cNvPr id="54" name="Freeform 14"/>
          <p:cNvSpPr/>
          <p:nvPr/>
        </p:nvSpPr>
        <p:spPr>
          <a:xfrm>
            <a:off x="12477311" y="23782254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5" name="TextBox 16"/>
          <p:cNvSpPr txBox="1"/>
          <p:nvPr/>
        </p:nvSpPr>
        <p:spPr>
          <a:xfrm>
            <a:off x="12597796" y="25203232"/>
            <a:ext cx="9457053" cy="69850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implantação do atendimento noturno nas UBS de Lagoa de Itaenga reafirma o papel da APS na garantia do acesso universal e integral. A corresponsabilidade entre a gestão municipal e a sociedade civil fortalece a rede e promove equidade. Recomenda-se expandir a iniciativa para outros municípios, assegurando o cuidado integral, a saúde do trabalhador e o fortalecimento da Atenção Primária como base essencial para a consolidação do SUS para todos.</a:t>
            </a:r>
            <a:endParaRPr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" name="TextBox 17"/>
          <p:cNvSpPr txBox="1"/>
          <p:nvPr/>
        </p:nvSpPr>
        <p:spPr>
          <a:xfrm>
            <a:off x="12353652" y="23871241"/>
            <a:ext cx="9849330" cy="7357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b="1" dirty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CONCLUSÃO E/OU RECOMENDAÇÕES</a:t>
            </a:r>
          </a:p>
        </p:txBody>
      </p:sp>
      <p:sp>
        <p:nvSpPr>
          <p:cNvPr id="26" name="Retângulo 25">
            <a:extLst>
              <a:ext uri="{FF2B5EF4-FFF2-40B4-BE49-F238E27FC236}">
                <a16:creationId xmlns:a16="http://schemas.microsoft.com/office/drawing/2014/main" id="{932D1A6A-DB45-4C74-87EF-0723DD54EC94}"/>
              </a:ext>
            </a:extLst>
          </p:cNvPr>
          <p:cNvSpPr/>
          <p:nvPr/>
        </p:nvSpPr>
        <p:spPr>
          <a:xfrm>
            <a:off x="6016016" y="7945282"/>
            <a:ext cx="11699875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¹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Secretaria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 Municipal de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Saúde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 de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Lagoa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 de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Itaenga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Lagoa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 de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Itaenga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, Pernambuco. </a:t>
            </a:r>
          </a:p>
          <a:p>
            <a:pPr algn="ctr">
              <a:spcBef>
                <a:spcPct val="0"/>
              </a:spcBef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*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E-mail:deizesaude@gmail.com</a:t>
            </a:r>
            <a:endParaRPr lang="en-US" sz="2800" dirty="0">
              <a:solidFill>
                <a:srgbClr val="000000"/>
              </a:solidFill>
              <a:latin typeface="Times New Roman" panose="02020603050405020304" pitchFamily="18" charset="0"/>
              <a:ea typeface="Open Sans"/>
              <a:cs typeface="Times New Roman" panose="02020603050405020304" pitchFamily="18" charset="0"/>
              <a:sym typeface="Open Sans"/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C9CCFCC7-967A-46E7-855A-1B0CAF09C6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7518" y="33196285"/>
            <a:ext cx="6676063" cy="4442223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58BE9145-7CDD-4A8D-A164-1F73768466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0166" y="33196284"/>
            <a:ext cx="6676063" cy="4442223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21D0B44E-3712-4A41-9F75-7A79399B8D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782816" y="33176185"/>
            <a:ext cx="6302591" cy="4442224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FEE5D455-4B46-4F38-A0BB-99B48D171BED}"/>
              </a:ext>
            </a:extLst>
          </p:cNvPr>
          <p:cNvSpPr/>
          <p:nvPr/>
        </p:nvSpPr>
        <p:spPr>
          <a:xfrm>
            <a:off x="12597796" y="20006601"/>
            <a:ext cx="9512703" cy="34163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pt-B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atendimento noturno favorece o cuidado integral de hipertensos e diabéticos, amplia a saúde do homem com exames de rotina e encaminhamentos, promove a saúde da mulher com preventivos, e consolida a Atenção Primária como porta de entrada e base fortalecida do SUS.</a:t>
            </a:r>
            <a:endParaRPr lang="pt-BR" sz="3600" dirty="0"/>
          </a:p>
        </p:txBody>
      </p:sp>
      <p:sp>
        <p:nvSpPr>
          <p:cNvPr id="9" name="Seta: de Cima para Baixo 8">
            <a:extLst>
              <a:ext uri="{FF2B5EF4-FFF2-40B4-BE49-F238E27FC236}">
                <a16:creationId xmlns:a16="http://schemas.microsoft.com/office/drawing/2014/main" id="{7FA4B394-D0D7-421D-98B8-F4FE3CA48D3E}"/>
              </a:ext>
            </a:extLst>
          </p:cNvPr>
          <p:cNvSpPr/>
          <p:nvPr/>
        </p:nvSpPr>
        <p:spPr>
          <a:xfrm>
            <a:off x="21350534" y="19442757"/>
            <a:ext cx="432048" cy="720080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245</TotalTime>
  <Words>448</Words>
  <Application>Microsoft Office PowerPoint</Application>
  <PresentationFormat>Personalizar</PresentationFormat>
  <Paragraphs>17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Arial</vt:lpstr>
      <vt:lpstr>Calibri</vt:lpstr>
      <vt:lpstr>Open Sans</vt:lpstr>
      <vt:lpstr>Times New Roman</vt:lpstr>
      <vt:lpstr>Tema do Office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rao656402</dc:creator>
  <cp:lastModifiedBy>Rosikelle Morais</cp:lastModifiedBy>
  <cp:revision>16</cp:revision>
  <dcterms:created xsi:type="dcterms:W3CDTF">2025-09-30T13:28:19Z</dcterms:created>
  <dcterms:modified xsi:type="dcterms:W3CDTF">2025-10-31T16:04:03Z</dcterms:modified>
</cp:coreProperties>
</file>