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33" d="100"/>
          <a:sy n="33" d="100"/>
        </p:scale>
        <p:origin x="1014" y="-2424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986569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060045" y="11089829"/>
            <a:ext cx="9649072" cy="56907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</a:p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Fortalecer o processo de gestão e monitoramento da Programação Anual de Saúde (PAS) mediante a implementação de uma ferramenta online colaborativa que possibilite o acompanhamento integrado das metas, a transparência das informações e a qualificação da tomada de decisão.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9937701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898882" y="4308663"/>
            <a:ext cx="21602400" cy="35214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509"/>
              </a:lnSpc>
            </a:pPr>
            <a:r>
              <a:rPr lang="pt-BR" sz="5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Uso de Ferramenta Online para Monitoramento da PAS: uma experiência de fortalecimento do planejamento municipal e da gestão interfederativa</a:t>
            </a:r>
            <a:endParaRPr lang="en-US" sz="54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6950020" y="7790005"/>
            <a:ext cx="9500125" cy="6531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Clebiana Estela de Souza¹*, Ramon Nascimento ²</a:t>
            </a:r>
          </a:p>
        </p:txBody>
      </p:sp>
      <p:sp>
        <p:nvSpPr>
          <p:cNvPr id="12" name="TextBox 57"/>
          <p:cNvSpPr txBox="1"/>
          <p:nvPr/>
        </p:nvSpPr>
        <p:spPr>
          <a:xfrm>
            <a:off x="646480" y="8336587"/>
            <a:ext cx="21674408" cy="12205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¹Secretaria Municipal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do Moreno (SMS), ²Secretaria Municipal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(SMS)</a:t>
            </a: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*Autor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correspondente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clebiana.estela@moreno.pe.gov.br</a:t>
            </a:r>
          </a:p>
        </p:txBody>
      </p:sp>
      <p:sp>
        <p:nvSpPr>
          <p:cNvPr id="15" name="Freeform 14"/>
          <p:cNvSpPr/>
          <p:nvPr/>
        </p:nvSpPr>
        <p:spPr>
          <a:xfrm>
            <a:off x="1044278" y="1735452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1072399" y="18319611"/>
            <a:ext cx="9649072" cy="48544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Diante da necessidade de aprimorar o acompanhamento das metas da PAS, prejudicado pela falta de um instrumento compartilhado. Criou-se uma planilha online (Google Planilhas) acessível às coordenações e equipamentos de saúde, permitindo atualizar o status das ações, registrar justificativas e informar metas alcançadas.</a:t>
            </a:r>
            <a:endParaRPr dirty="0"/>
          </a:p>
        </p:txBody>
      </p:sp>
      <p:sp>
        <p:nvSpPr>
          <p:cNvPr id="17" name="TextBox 17"/>
          <p:cNvSpPr txBox="1"/>
          <p:nvPr/>
        </p:nvSpPr>
        <p:spPr>
          <a:xfrm>
            <a:off x="1044278" y="17426534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72270" y="2347520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972271" y="24627333"/>
            <a:ext cx="9649072" cy="6265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experiência demonstrou que o uso de ferramentas simples, como uma planilha online, pode representar um avanço significativo na efetividade do planejamento em saúde. A iniciativa fortaleceu os instrumentos de gestão do SUS no município, garantiu o cumprimento das obrigações legais e promoveu uma atuação mais integrada entre os setores da saúde municipal, em consonância com os princípios da gestão interfederativa.</a:t>
            </a:r>
            <a:endParaRPr dirty="0"/>
          </a:p>
        </p:txBody>
      </p:sp>
      <p:sp>
        <p:nvSpPr>
          <p:cNvPr id="20" name="TextBox 17"/>
          <p:cNvSpPr txBox="1"/>
          <p:nvPr/>
        </p:nvSpPr>
        <p:spPr>
          <a:xfrm>
            <a:off x="972270" y="23547214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989133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93551" y="11115468"/>
            <a:ext cx="9649072" cy="71013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algn="just">
              <a:lnSpc>
                <a:spcPts val="5486"/>
              </a:lnSpc>
              <a:buFont typeface="Arial" panose="020B0604020202020204" pitchFamily="34" charset="0"/>
              <a:buChar char="•"/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Consolidar em um único instrumento as informações sobre o andamento das ações previstas na PAS; </a:t>
            </a:r>
          </a:p>
          <a:p>
            <a:pPr marL="457200" indent="-457200" algn="just">
              <a:lnSpc>
                <a:spcPts val="5486"/>
              </a:lnSpc>
              <a:buFont typeface="Arial" panose="020B0604020202020204" pitchFamily="34" charset="0"/>
              <a:buChar char="•"/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Facilitar o registro sistemático do status de execução das ações por cada coordenação municipal; </a:t>
            </a:r>
          </a:p>
          <a:p>
            <a:pPr marL="457200" indent="-457200" algn="just">
              <a:lnSpc>
                <a:spcPts val="5486"/>
              </a:lnSpc>
              <a:buFont typeface="Arial" panose="020B0604020202020204" pitchFamily="34" charset="0"/>
              <a:buChar char="•"/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Fomentar a cultura de planejamento e monitoramento contínuo no âmbito da gestão municipal de saúde.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996334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77784" y="1738016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477783" y="18278411"/>
            <a:ext cx="9664840" cy="48544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rganização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e visibilidade do andamento das ações, permitindo que a gestão central identificasse atrasos, oferecesse suporte técnico e garantisse o cumprimento dos prazos legais para alimentação do Sistema 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DigiSUS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Gestor; Utilização dos dados para apresentações periódicas, qualificando a prestação de contas, o controle social transparência na gestão.</a:t>
            </a:r>
            <a:endParaRPr dirty="0"/>
          </a:p>
        </p:txBody>
      </p:sp>
      <p:sp>
        <p:nvSpPr>
          <p:cNvPr id="53" name="TextBox 17"/>
          <p:cNvSpPr txBox="1"/>
          <p:nvPr/>
        </p:nvSpPr>
        <p:spPr>
          <a:xfrm>
            <a:off x="12477784" y="17452173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05776" y="2350084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405777" y="24652972"/>
            <a:ext cx="9649072" cy="69703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adoção de ferramentas alternativas de monitoramento, como a planilha compartilhada, demonstrou-se uma estratégia eficaz para superar limitações operacionais e garantir a continuidade da gestão estratégica em saúde, especialmente diante de contextos adversos que inviabilizam a realização de instâncias colegiadas formais. Essa experiência evidenciou a importância de soluções ágeis e colaborativas para o acompanhamento sistemático das metas e ações.</a:t>
            </a:r>
            <a:endParaRPr dirty="0"/>
          </a:p>
        </p:txBody>
      </p:sp>
      <p:sp>
        <p:nvSpPr>
          <p:cNvPr id="56" name="TextBox 17"/>
          <p:cNvSpPr txBox="1"/>
          <p:nvPr/>
        </p:nvSpPr>
        <p:spPr>
          <a:xfrm>
            <a:off x="12405776" y="23572853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3951884" y="32207126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828253" y="34378585"/>
            <a:ext cx="9721081" cy="251261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latin typeface="Montserrat" pitchFamily="2" charset="0"/>
              </a:rPr>
              <a:t>BRASIL. Ministério da Saúde. Portaria de Consolidação nº 1, de 28 de setembro de 2017. Consolidação das normas sobre o Sistema Único de Saúde. Disponível em: https://bvsms.saude.gov.br/</a:t>
            </a:r>
            <a:r>
              <a:rPr lang="pt-BR" sz="2400" dirty="0" err="1">
                <a:latin typeface="Montserrat" pitchFamily="2" charset="0"/>
              </a:rPr>
              <a:t>bvs</a:t>
            </a:r>
            <a:r>
              <a:rPr lang="pt-BR" sz="2400" dirty="0">
                <a:latin typeface="Montserrat" pitchFamily="2" charset="0"/>
              </a:rPr>
              <a:t>/</a:t>
            </a:r>
            <a:r>
              <a:rPr lang="pt-BR" sz="2400" dirty="0" err="1">
                <a:latin typeface="Montserrat" pitchFamily="2" charset="0"/>
              </a:rPr>
              <a:t>saudelegis</a:t>
            </a:r>
            <a:r>
              <a:rPr lang="pt-BR" sz="2400" dirty="0">
                <a:latin typeface="Montserrat" pitchFamily="2" charset="0"/>
              </a:rPr>
              <a:t>/</a:t>
            </a:r>
            <a:r>
              <a:rPr lang="pt-BR" sz="2400" dirty="0" err="1">
                <a:latin typeface="Montserrat" pitchFamily="2" charset="0"/>
              </a:rPr>
              <a:t>gm</a:t>
            </a:r>
            <a:r>
              <a:rPr lang="pt-BR" sz="2400" dirty="0">
                <a:latin typeface="Montserrat" pitchFamily="2" charset="0"/>
              </a:rPr>
              <a:t>/2017/prc0001_03_10_2017.html. Acesso em: 30 out. 2025.</a:t>
            </a:r>
            <a:endParaRPr sz="2400" dirty="0">
              <a:latin typeface="Montserrat" pitchFamily="2" charset="0"/>
            </a:endParaRPr>
          </a:p>
        </p:txBody>
      </p:sp>
      <p:sp>
        <p:nvSpPr>
          <p:cNvPr id="59" name="TextBox 60"/>
          <p:cNvSpPr txBox="1"/>
          <p:nvPr/>
        </p:nvSpPr>
        <p:spPr>
          <a:xfrm>
            <a:off x="12853592" y="34378585"/>
            <a:ext cx="9721080" cy="19996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>
                <a:latin typeface="Montserrat" pitchFamily="2" charset="0"/>
              </a:rPr>
              <a:t>BRASIL. Ministério da Saúde. Manual de Planejamento no SUS. Brasília: Ministério da Saúde, 2016. Disponível em: https://bvsms.saude.gov.br/bvs/publicacoes/manual_planejamento_SUS.pdf. Acesso em: 30 out. 2025.</a:t>
            </a:r>
            <a:endParaRPr sz="2400" dirty="0">
              <a:latin typeface="Montserrat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519</Words>
  <Application>Microsoft Office PowerPoint</Application>
  <PresentationFormat>Personalizar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clebiana estela souza</cp:lastModifiedBy>
  <cp:revision>14</cp:revision>
  <dcterms:created xsi:type="dcterms:W3CDTF">2025-09-30T13:28:19Z</dcterms:created>
  <dcterms:modified xsi:type="dcterms:W3CDTF">2025-10-31T02:08:55Z</dcterms:modified>
</cp:coreProperties>
</file>