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3402925" cy="40325675"/>
  <p:notesSz cx="6858000" cy="9144000"/>
  <p:defaultTextStyle>
    <a:defPPr>
      <a:defRPr lang="pt-BR"/>
    </a:defPPr>
    <a:lvl1pPr marL="0" lvl="0" indent="0" algn="l" defTabSz="36417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1821180" lvl="1" indent="0" algn="l" defTabSz="36417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3641725" lvl="2" indent="0" algn="l" defTabSz="36417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5462905" lvl="3" indent="0" algn="l" defTabSz="36417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7283450" lvl="4" indent="0" algn="l" defTabSz="36417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36417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36417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36417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36417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74"/>
  </p:normalViewPr>
  <p:slideViewPr>
    <p:cSldViewPr showGuides="1">
      <p:cViewPr>
        <p:scale>
          <a:sx n="35" d="100"/>
          <a:sy n="35" d="100"/>
        </p:scale>
        <p:origin x="-2184" y="3888"/>
      </p:cViewPr>
      <p:guideLst>
        <p:guide orient="horz" pos="12701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pPr fontAlgn="auto"/>
            <a:r>
              <a:rPr lang="pt-BR" strike="noStrike" noProof="1"/>
              <a:t>Clique para editar o estilo do título mestre</a:t>
            </a:r>
            <a:endParaRPr lang="pt-BR" strike="noStrike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pt-BR" strike="noStrike" noProof="1"/>
              <a:t>Clique para editar o estilo do subtítulo mestre</a:t>
            </a:r>
            <a:endParaRPr lang="pt-BR" strike="noStrike" noProof="1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72F750F-035A-4D64-A3BE-CB9F7B801768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06DC2B4-8465-4818-BCBB-389C51CB716D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pt-BR" strike="noStrike" noProof="1"/>
              <a:t>Clique para editar o estilo do título mestre</a:t>
            </a:r>
            <a:endParaRPr lang="pt-BR" strike="noStrike" noProof="1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  <a:p>
            <a:pPr lvl="1" fontAlgn="auto"/>
            <a:r>
              <a:rPr lang="pt-BR" strike="noStrike" noProof="1"/>
              <a:t>Segundo nível</a:t>
            </a:r>
            <a:endParaRPr lang="pt-BR" strike="noStrike" noProof="1"/>
          </a:p>
          <a:p>
            <a:pPr lvl="2" fontAlgn="auto"/>
            <a:r>
              <a:rPr lang="pt-BR" strike="noStrike" noProof="1"/>
              <a:t>Terceiro nível</a:t>
            </a:r>
            <a:endParaRPr lang="pt-BR" strike="noStrike" noProof="1"/>
          </a:p>
          <a:p>
            <a:pPr lvl="3" fontAlgn="auto"/>
            <a:r>
              <a:rPr lang="pt-BR" strike="noStrike" noProof="1"/>
              <a:t>Quarto nível</a:t>
            </a:r>
            <a:endParaRPr lang="pt-BR" strike="noStrike" noProof="1"/>
          </a:p>
          <a:p>
            <a:pPr lvl="4" fontAlgn="auto"/>
            <a:r>
              <a:rPr lang="pt-BR" strike="noStrike" noProof="1"/>
              <a:t>Quinto nível</a:t>
            </a:r>
            <a:endParaRPr lang="pt-BR" strike="noStrike" noProof="1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72F750F-035A-4D64-A3BE-CB9F7B801768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06DC2B4-8465-4818-BCBB-389C51CB716D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pPr fontAlgn="auto"/>
            <a:r>
              <a:rPr lang="pt-BR" strike="noStrike" noProof="1"/>
              <a:t>Clique para editar o estilo do título mestre</a:t>
            </a:r>
            <a:endParaRPr lang="pt-BR" strike="noStrike" noProof="1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  <a:p>
            <a:pPr lvl="1" fontAlgn="auto"/>
            <a:r>
              <a:rPr lang="pt-BR" strike="noStrike" noProof="1"/>
              <a:t>Segundo nível</a:t>
            </a:r>
            <a:endParaRPr lang="pt-BR" strike="noStrike" noProof="1"/>
          </a:p>
          <a:p>
            <a:pPr lvl="2" fontAlgn="auto"/>
            <a:r>
              <a:rPr lang="pt-BR" strike="noStrike" noProof="1"/>
              <a:t>Terceiro nível</a:t>
            </a:r>
            <a:endParaRPr lang="pt-BR" strike="noStrike" noProof="1"/>
          </a:p>
          <a:p>
            <a:pPr lvl="3" fontAlgn="auto"/>
            <a:r>
              <a:rPr lang="pt-BR" strike="noStrike" noProof="1"/>
              <a:t>Quarto nível</a:t>
            </a:r>
            <a:endParaRPr lang="pt-BR" strike="noStrike" noProof="1"/>
          </a:p>
          <a:p>
            <a:pPr lvl="4" fontAlgn="auto"/>
            <a:r>
              <a:rPr lang="pt-BR" strike="noStrike" noProof="1"/>
              <a:t>Quinto nível</a:t>
            </a:r>
            <a:endParaRPr lang="pt-BR" strike="noStrike" noProof="1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72F750F-035A-4D64-A3BE-CB9F7B801768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06DC2B4-8465-4818-BCBB-389C51CB716D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pt-BR" strike="noStrike" noProof="1"/>
              <a:t>Clique para editar o estilo do título mestre</a:t>
            </a:r>
            <a:endParaRPr lang="pt-BR" strike="noStrike" noProof="1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  <a:p>
            <a:pPr lvl="1" fontAlgn="auto"/>
            <a:r>
              <a:rPr lang="pt-BR" strike="noStrike" noProof="1"/>
              <a:t>Segundo nível</a:t>
            </a:r>
            <a:endParaRPr lang="pt-BR" strike="noStrike" noProof="1"/>
          </a:p>
          <a:p>
            <a:pPr lvl="2" fontAlgn="auto"/>
            <a:r>
              <a:rPr lang="pt-BR" strike="noStrike" noProof="1"/>
              <a:t>Terceiro nível</a:t>
            </a:r>
            <a:endParaRPr lang="pt-BR" strike="noStrike" noProof="1"/>
          </a:p>
          <a:p>
            <a:pPr lvl="3" fontAlgn="auto"/>
            <a:r>
              <a:rPr lang="pt-BR" strike="noStrike" noProof="1"/>
              <a:t>Quarto nível</a:t>
            </a:r>
            <a:endParaRPr lang="pt-BR" strike="noStrike" noProof="1"/>
          </a:p>
          <a:p>
            <a:pPr lvl="4" fontAlgn="auto"/>
            <a:r>
              <a:rPr lang="pt-BR" strike="noStrike" noProof="1"/>
              <a:t>Quinto nível</a:t>
            </a:r>
            <a:endParaRPr lang="pt-BR" strike="noStrike" noProof="1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72F750F-035A-4D64-A3BE-CB9F7B801768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06DC2B4-8465-4818-BCBB-389C51CB716D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pPr fontAlgn="auto"/>
            <a:r>
              <a:rPr lang="pt-BR" strike="noStrike" noProof="1"/>
              <a:t>Clique para editar o estilo do título mestre</a:t>
            </a:r>
            <a:endParaRPr lang="pt-BR" strike="noStrike" noProof="1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54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72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27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45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54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72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26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72F750F-035A-4D64-A3BE-CB9F7B801768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06DC2B4-8465-4818-BCBB-389C51CB716D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pt-BR" strike="noStrike" noProof="1"/>
              <a:t>Clique para editar o estilo do título mestre</a:t>
            </a:r>
            <a:endParaRPr lang="pt-BR" strike="noStrike" noProof="1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  <a:p>
            <a:pPr lvl="1" fontAlgn="auto"/>
            <a:r>
              <a:rPr lang="pt-BR" strike="noStrike" noProof="1"/>
              <a:t>Segundo nível</a:t>
            </a:r>
            <a:endParaRPr lang="pt-BR" strike="noStrike" noProof="1"/>
          </a:p>
          <a:p>
            <a:pPr lvl="2" fontAlgn="auto"/>
            <a:r>
              <a:rPr lang="pt-BR" strike="noStrike" noProof="1"/>
              <a:t>Terceiro nível</a:t>
            </a:r>
            <a:endParaRPr lang="pt-BR" strike="noStrike" noProof="1"/>
          </a:p>
          <a:p>
            <a:pPr lvl="3" fontAlgn="auto"/>
            <a:r>
              <a:rPr lang="pt-BR" strike="noStrike" noProof="1"/>
              <a:t>Quarto nível</a:t>
            </a:r>
            <a:endParaRPr lang="pt-BR" strike="noStrike" noProof="1"/>
          </a:p>
          <a:p>
            <a:pPr lvl="4" fontAlgn="auto"/>
            <a:r>
              <a:rPr lang="pt-BR" strike="noStrike" noProof="1"/>
              <a:t>Quinto nível</a:t>
            </a:r>
            <a:endParaRPr lang="pt-BR" strike="noStrike" noProof="1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  <a:p>
            <a:pPr lvl="1" fontAlgn="auto"/>
            <a:r>
              <a:rPr lang="pt-BR" strike="noStrike" noProof="1"/>
              <a:t>Segundo nível</a:t>
            </a:r>
            <a:endParaRPr lang="pt-BR" strike="noStrike" noProof="1"/>
          </a:p>
          <a:p>
            <a:pPr lvl="2" fontAlgn="auto"/>
            <a:r>
              <a:rPr lang="pt-BR" strike="noStrike" noProof="1"/>
              <a:t>Terceiro nível</a:t>
            </a:r>
            <a:endParaRPr lang="pt-BR" strike="noStrike" noProof="1"/>
          </a:p>
          <a:p>
            <a:pPr lvl="3" fontAlgn="auto"/>
            <a:r>
              <a:rPr lang="pt-BR" strike="noStrike" noProof="1"/>
              <a:t>Quarto nível</a:t>
            </a:r>
            <a:endParaRPr lang="pt-BR" strike="noStrike" noProof="1"/>
          </a:p>
          <a:p>
            <a:pPr lvl="4" fontAlgn="auto"/>
            <a:r>
              <a:rPr lang="pt-BR" strike="noStrike" noProof="1"/>
              <a:t>Quinto nível</a:t>
            </a:r>
            <a:endParaRPr lang="pt-BR" strike="noStrike" noProof="1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72F750F-035A-4D64-A3BE-CB9F7B801768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06DC2B4-8465-4818-BCBB-389C51CB716D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pt-BR" strike="noStrike" noProof="1"/>
              <a:t>Clique para editar o estilo do título mestre</a:t>
            </a:r>
            <a:endParaRPr lang="pt-BR" strike="noStrike" noProof="1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545" indent="0">
              <a:buNone/>
              <a:defRPr sz="8000" b="1"/>
            </a:lvl2pPr>
            <a:lvl3pPr marL="3641725" indent="0">
              <a:buNone/>
              <a:defRPr sz="7200" b="1"/>
            </a:lvl3pPr>
            <a:lvl4pPr marL="5462270" indent="0">
              <a:buNone/>
              <a:defRPr sz="6400" b="1"/>
            </a:lvl4pPr>
            <a:lvl5pPr marL="7283450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540" indent="0">
              <a:buNone/>
              <a:defRPr sz="6400" b="1"/>
            </a:lvl7pPr>
            <a:lvl8pPr marL="12745720" indent="0">
              <a:buNone/>
              <a:defRPr sz="6400" b="1"/>
            </a:lvl8pPr>
            <a:lvl9pPr marL="14566265" indent="0">
              <a:buNone/>
              <a:defRPr sz="6400" b="1"/>
            </a:lvl9pPr>
          </a:lstStyle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  <a:p>
            <a:pPr lvl="1" fontAlgn="auto"/>
            <a:r>
              <a:rPr lang="pt-BR" strike="noStrike" noProof="1"/>
              <a:t>Segundo nível</a:t>
            </a:r>
            <a:endParaRPr lang="pt-BR" strike="noStrike" noProof="1"/>
          </a:p>
          <a:p>
            <a:pPr lvl="2" fontAlgn="auto"/>
            <a:r>
              <a:rPr lang="pt-BR" strike="noStrike" noProof="1"/>
              <a:t>Terceiro nível</a:t>
            </a:r>
            <a:endParaRPr lang="pt-BR" strike="noStrike" noProof="1"/>
          </a:p>
          <a:p>
            <a:pPr lvl="3" fontAlgn="auto"/>
            <a:r>
              <a:rPr lang="pt-BR" strike="noStrike" noProof="1"/>
              <a:t>Quarto nível</a:t>
            </a:r>
            <a:endParaRPr lang="pt-BR" strike="noStrike" noProof="1"/>
          </a:p>
          <a:p>
            <a:pPr lvl="4" fontAlgn="auto"/>
            <a:r>
              <a:rPr lang="pt-BR" strike="noStrike" noProof="1"/>
              <a:t>Quinto nível</a:t>
            </a:r>
            <a:endParaRPr lang="pt-BR" strike="noStrike" noProof="1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545" indent="0">
              <a:buNone/>
              <a:defRPr sz="8000" b="1"/>
            </a:lvl2pPr>
            <a:lvl3pPr marL="3641725" indent="0">
              <a:buNone/>
              <a:defRPr sz="7200" b="1"/>
            </a:lvl3pPr>
            <a:lvl4pPr marL="5462270" indent="0">
              <a:buNone/>
              <a:defRPr sz="6400" b="1"/>
            </a:lvl4pPr>
            <a:lvl5pPr marL="7283450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540" indent="0">
              <a:buNone/>
              <a:defRPr sz="6400" b="1"/>
            </a:lvl7pPr>
            <a:lvl8pPr marL="12745720" indent="0">
              <a:buNone/>
              <a:defRPr sz="6400" b="1"/>
            </a:lvl8pPr>
            <a:lvl9pPr marL="14566265" indent="0">
              <a:buNone/>
              <a:defRPr sz="6400" b="1"/>
            </a:lvl9pPr>
          </a:lstStyle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  <a:p>
            <a:pPr lvl="1" fontAlgn="auto"/>
            <a:r>
              <a:rPr lang="pt-BR" strike="noStrike" noProof="1"/>
              <a:t>Segundo nível</a:t>
            </a:r>
            <a:endParaRPr lang="pt-BR" strike="noStrike" noProof="1"/>
          </a:p>
          <a:p>
            <a:pPr lvl="2" fontAlgn="auto"/>
            <a:r>
              <a:rPr lang="pt-BR" strike="noStrike" noProof="1"/>
              <a:t>Terceiro nível</a:t>
            </a:r>
            <a:endParaRPr lang="pt-BR" strike="noStrike" noProof="1"/>
          </a:p>
          <a:p>
            <a:pPr lvl="3" fontAlgn="auto"/>
            <a:r>
              <a:rPr lang="pt-BR" strike="noStrike" noProof="1"/>
              <a:t>Quarto nível</a:t>
            </a:r>
            <a:endParaRPr lang="pt-BR" strike="noStrike" noProof="1"/>
          </a:p>
          <a:p>
            <a:pPr lvl="4" fontAlgn="auto"/>
            <a:r>
              <a:rPr lang="pt-BR" strike="noStrike" noProof="1"/>
              <a:t>Quinto nível</a:t>
            </a:r>
            <a:endParaRPr lang="pt-BR" strike="noStrike" noProof="1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72F750F-035A-4D64-A3BE-CB9F7B801768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06DC2B4-8465-4818-BCBB-389C51CB716D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pt-BR" strike="noStrike" noProof="1"/>
              <a:t>Clique para editar o estilo do título mestre</a:t>
            </a:r>
            <a:endParaRPr lang="pt-BR" strike="noStrike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72F750F-035A-4D64-A3BE-CB9F7B801768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06DC2B4-8465-4818-BCBB-389C51CB716D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72F750F-035A-4D64-A3BE-CB9F7B801768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06DC2B4-8465-4818-BCBB-389C51CB716D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pPr fontAlgn="auto"/>
            <a:r>
              <a:rPr lang="pt-BR" strike="noStrike" noProof="1"/>
              <a:t>Clique para editar o estilo do título mestre</a:t>
            </a:r>
            <a:endParaRPr lang="pt-BR" strike="noStrike" noProof="1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  <a:p>
            <a:pPr lvl="1" fontAlgn="auto"/>
            <a:r>
              <a:rPr lang="pt-BR" strike="noStrike" noProof="1"/>
              <a:t>Segundo nível</a:t>
            </a:r>
            <a:endParaRPr lang="pt-BR" strike="noStrike" noProof="1"/>
          </a:p>
          <a:p>
            <a:pPr lvl="2" fontAlgn="auto"/>
            <a:r>
              <a:rPr lang="pt-BR" strike="noStrike" noProof="1"/>
              <a:t>Terceiro nível</a:t>
            </a:r>
            <a:endParaRPr lang="pt-BR" strike="noStrike" noProof="1"/>
          </a:p>
          <a:p>
            <a:pPr lvl="3" fontAlgn="auto"/>
            <a:r>
              <a:rPr lang="pt-BR" strike="noStrike" noProof="1"/>
              <a:t>Quarto nível</a:t>
            </a:r>
            <a:endParaRPr lang="pt-BR" strike="noStrike" noProof="1"/>
          </a:p>
          <a:p>
            <a:pPr lvl="4" fontAlgn="auto"/>
            <a:r>
              <a:rPr lang="pt-BR" strike="noStrike" noProof="1"/>
              <a:t>Quinto nível</a:t>
            </a:r>
            <a:endParaRPr lang="pt-BR" strike="noStrike" noProof="1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545" indent="0">
              <a:buNone/>
              <a:defRPr sz="4800"/>
            </a:lvl2pPr>
            <a:lvl3pPr marL="3641725" indent="0">
              <a:buNone/>
              <a:defRPr sz="4000"/>
            </a:lvl3pPr>
            <a:lvl4pPr marL="5462270" indent="0">
              <a:buNone/>
              <a:defRPr sz="3600"/>
            </a:lvl4pPr>
            <a:lvl5pPr marL="7283450" indent="0">
              <a:buNone/>
              <a:defRPr sz="3600"/>
            </a:lvl5pPr>
            <a:lvl6pPr marL="9103995" indent="0">
              <a:buNone/>
              <a:defRPr sz="3600"/>
            </a:lvl6pPr>
            <a:lvl7pPr marL="10924540" indent="0">
              <a:buNone/>
              <a:defRPr sz="3600"/>
            </a:lvl7pPr>
            <a:lvl8pPr marL="12745720" indent="0">
              <a:buNone/>
              <a:defRPr sz="3600"/>
            </a:lvl8pPr>
            <a:lvl9pPr marL="14566265" indent="0">
              <a:buNone/>
              <a:defRPr sz="3600"/>
            </a:lvl9pPr>
          </a:lstStyle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72F750F-035A-4D64-A3BE-CB9F7B801768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06DC2B4-8465-4818-BCBB-389C51CB716D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pPr fontAlgn="auto"/>
            <a:r>
              <a:rPr lang="pt-BR" strike="noStrike" noProof="1"/>
              <a:t>Clique para editar o estilo do título mestre</a:t>
            </a:r>
            <a:endParaRPr lang="pt-BR" strike="noStrike" noProof="1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545" indent="0">
              <a:buNone/>
              <a:defRPr sz="11200"/>
            </a:lvl2pPr>
            <a:lvl3pPr marL="3641725" indent="0">
              <a:buNone/>
              <a:defRPr sz="9600"/>
            </a:lvl3pPr>
            <a:lvl4pPr marL="5462270" indent="0">
              <a:buNone/>
              <a:defRPr sz="8000"/>
            </a:lvl4pPr>
            <a:lvl5pPr marL="7283450" indent="0">
              <a:buNone/>
              <a:defRPr sz="8000"/>
            </a:lvl5pPr>
            <a:lvl6pPr marL="9103995" indent="0">
              <a:buNone/>
              <a:defRPr sz="8000"/>
            </a:lvl6pPr>
            <a:lvl7pPr marL="10924540" indent="0">
              <a:buNone/>
              <a:defRPr sz="8000"/>
            </a:lvl7pPr>
            <a:lvl8pPr marL="12745720" indent="0">
              <a:buNone/>
              <a:defRPr sz="8000"/>
            </a:lvl8pPr>
            <a:lvl9pPr marL="14566265" indent="0">
              <a:buNone/>
              <a:defRPr sz="8000"/>
            </a:lvl9pPr>
          </a:lstStyle>
          <a:p>
            <a:pPr fontAlgn="auto"/>
            <a:endParaRPr lang="pt-BR" strike="noStrike" noProof="1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545" indent="0">
              <a:buNone/>
              <a:defRPr sz="4800"/>
            </a:lvl2pPr>
            <a:lvl3pPr marL="3641725" indent="0">
              <a:buNone/>
              <a:defRPr sz="4000"/>
            </a:lvl3pPr>
            <a:lvl4pPr marL="5462270" indent="0">
              <a:buNone/>
              <a:defRPr sz="3600"/>
            </a:lvl4pPr>
            <a:lvl5pPr marL="7283450" indent="0">
              <a:buNone/>
              <a:defRPr sz="3600"/>
            </a:lvl5pPr>
            <a:lvl6pPr marL="9103995" indent="0">
              <a:buNone/>
              <a:defRPr sz="3600"/>
            </a:lvl6pPr>
            <a:lvl7pPr marL="10924540" indent="0">
              <a:buNone/>
              <a:defRPr sz="3600"/>
            </a:lvl7pPr>
            <a:lvl8pPr marL="12745720" indent="0">
              <a:buNone/>
              <a:defRPr sz="3600"/>
            </a:lvl8pPr>
            <a:lvl9pPr marL="14566265" indent="0">
              <a:buNone/>
              <a:defRPr sz="3600"/>
            </a:lvl9pPr>
          </a:lstStyle>
          <a:p>
            <a:pPr lvl="0" fontAlgn="auto"/>
            <a:r>
              <a:rPr lang="pt-BR" strike="noStrike" noProof="1"/>
              <a:t>Clique para editar os estilos do texto mestre</a:t>
            </a:r>
            <a:endParaRPr lang="pt-BR" strike="noStrike" noProof="1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72F750F-035A-4D64-A3BE-CB9F7B801768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06DC2B4-8465-4818-BCBB-389C51CB716D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>
          <a:xfrm>
            <a:off x="1169988" y="1614488"/>
            <a:ext cx="21062950" cy="6721475"/>
          </a:xfrm>
          <a:prstGeom prst="rect">
            <a:avLst/>
          </a:prstGeom>
          <a:noFill/>
          <a:ln w="9525">
            <a:noFill/>
          </a:ln>
        </p:spPr>
        <p:txBody>
          <a:bodyPr vert="horz" lIns="364160" tIns="182080" rIns="364160" bIns="182080" anchor="ctr" anchorCtr="0"/>
          <a:p>
            <a:pPr lvl="0"/>
            <a:r>
              <a:rPr lang="pt-BR" altLang="zh-CN"/>
              <a:t>Clique para editar o estilo do título mestre</a:t>
            </a:r>
            <a:endParaRPr lang="pt-BR" altLang="zh-CN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/>
          </p:nvPr>
        </p:nvSpPr>
        <p:spPr>
          <a:xfrm>
            <a:off x="1169988" y="9409113"/>
            <a:ext cx="21062950" cy="26612850"/>
          </a:xfrm>
          <a:prstGeom prst="rect">
            <a:avLst/>
          </a:prstGeom>
          <a:noFill/>
          <a:ln w="9525">
            <a:noFill/>
          </a:ln>
        </p:spPr>
        <p:txBody>
          <a:bodyPr vert="horz" lIns="364160" tIns="182080" rIns="364160" bIns="182080" anchor="t" anchorCtr="0"/>
          <a:p>
            <a:pPr lvl="0"/>
            <a:r>
              <a:rPr lang="pt-BR" altLang="zh-CN"/>
              <a:t>Clique para editar os estilos do texto mestre</a:t>
            </a:r>
            <a:endParaRPr lang="pt-BR" altLang="zh-CN"/>
          </a:p>
          <a:p>
            <a:pPr lvl="1"/>
            <a:r>
              <a:rPr lang="pt-BR" altLang="zh-CN"/>
              <a:t>Segundo nível</a:t>
            </a:r>
            <a:endParaRPr lang="pt-BR" altLang="zh-CN"/>
          </a:p>
          <a:p>
            <a:pPr lvl="2"/>
            <a:r>
              <a:rPr lang="pt-BR" altLang="zh-CN"/>
              <a:t>Terceiro nível</a:t>
            </a:r>
            <a:endParaRPr lang="pt-BR" altLang="zh-CN"/>
          </a:p>
          <a:p>
            <a:pPr lvl="3"/>
            <a:r>
              <a:rPr lang="pt-BR" altLang="zh-CN"/>
              <a:t>Quarto nível</a:t>
            </a:r>
            <a:endParaRPr lang="pt-BR" altLang="zh-CN"/>
          </a:p>
          <a:p>
            <a:pPr lvl="4"/>
            <a:r>
              <a:rPr lang="pt-BR" altLang="zh-CN"/>
              <a:t>Quinto nível</a:t>
            </a:r>
            <a:endParaRPr lang="pt-BR" altLang="zh-CN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69988" y="37376100"/>
            <a:ext cx="5461000" cy="2146300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72F750F-035A-4D64-A3BE-CB9F7B801768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238" y="37376100"/>
            <a:ext cx="7410450" cy="2146300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pt-BR" strike="noStrike" noProof="1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1938" y="37376100"/>
            <a:ext cx="5461000" cy="2146300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06DC2B4-8465-4818-BCBB-389C51CB716D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pic>
        <p:nvPicPr>
          <p:cNvPr id="1031" name="Picture 2" descr="C:\Users\rao656402\Desktop\banner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88" y="4763"/>
            <a:ext cx="23399750" cy="403161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641725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885" indent="-1365885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9100" indent="-1137920" algn="l" defTabSz="364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231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86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40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58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3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631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85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54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72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27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45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54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72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26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Freeform 14"/>
          <p:cNvSpPr/>
          <p:nvPr/>
        </p:nvSpPr>
        <p:spPr>
          <a:xfrm>
            <a:off x="1060450" y="9866313"/>
            <a:ext cx="9577388" cy="1049337"/>
          </a:xfrm>
          <a:custGeom>
            <a:avLst/>
            <a:gdLst/>
            <a:ahLst/>
            <a:cxnLst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050" name="TextBox 16"/>
          <p:cNvSpPr txBox="1"/>
          <p:nvPr/>
        </p:nvSpPr>
        <p:spPr>
          <a:xfrm>
            <a:off x="1060450" y="11090275"/>
            <a:ext cx="9575800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indent="457200" algn="just">
              <a:lnSpc>
                <a:spcPct val="150000"/>
              </a:lnSpc>
            </a:pPr>
            <a:r>
              <a:rPr lang="pt-BR" altLang="zh-CN" sz="2600" dirty="0">
                <a:latin typeface="Calibri" panose="020F0502020204030204" charset="0"/>
              </a:rPr>
              <a:t>Detectar precocemente casos suspeitos de hanseníase, favorecendo o diagnóstico oportuno e a interrupção da cadeia de transmissão.</a:t>
            </a:r>
            <a:endParaRPr lang="pt-BR" altLang="zh-CN" sz="2600" dirty="0">
              <a:latin typeface="Calibri" panose="020F0502020204030204" charset="0"/>
            </a:endParaRPr>
          </a:p>
        </p:txBody>
      </p:sp>
      <p:sp>
        <p:nvSpPr>
          <p:cNvPr id="2051" name="TextBox 17"/>
          <p:cNvSpPr txBox="1"/>
          <p:nvPr/>
        </p:nvSpPr>
        <p:spPr>
          <a:xfrm>
            <a:off x="1060450" y="9937750"/>
            <a:ext cx="9488488" cy="7318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algn="ctr">
              <a:lnSpc>
                <a:spcPts val="6400"/>
              </a:lnSpc>
            </a:pPr>
            <a:r>
              <a:rPr lang="en-US" altLang="pt-BR" sz="4000" dirty="0">
                <a:solidFill>
                  <a:srgbClr val="FFFFFF"/>
                </a:solidFill>
                <a:latin typeface="Montserrat"/>
                <a:ea typeface="Open Sans"/>
                <a:sym typeface="Open Sans"/>
              </a:rPr>
              <a:t>OBJETIVO DA EXPERIÊNCIA</a:t>
            </a:r>
            <a:endParaRPr lang="en-US" altLang="pt-BR" sz="4000" dirty="0">
              <a:solidFill>
                <a:srgbClr val="FFFFFF"/>
              </a:solidFill>
              <a:latin typeface="Montserrat"/>
              <a:ea typeface="Open Sans"/>
              <a:sym typeface="Open Sans"/>
            </a:endParaRPr>
          </a:p>
        </p:txBody>
      </p:sp>
      <p:sp>
        <p:nvSpPr>
          <p:cNvPr id="2052" name="TextBox 55"/>
          <p:cNvSpPr txBox="1"/>
          <p:nvPr/>
        </p:nvSpPr>
        <p:spPr>
          <a:xfrm>
            <a:off x="1654175" y="4032250"/>
            <a:ext cx="19948525" cy="23764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p>
            <a:pPr algn="ctr">
              <a:lnSpc>
                <a:spcPct val="150000"/>
              </a:lnSpc>
            </a:pPr>
            <a:r>
              <a:rPr lang="en-US" altLang="pt-BR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sym typeface="League Spartan"/>
              </a:rPr>
              <a:t>Hansen</a:t>
            </a:r>
            <a:r>
              <a:rPr lang="en-US" alt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sym typeface="League Spartan"/>
              </a:rPr>
              <a:t>í</a:t>
            </a:r>
            <a:r>
              <a:rPr lang="en-US" altLang="pt-BR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sym typeface="League Spartan"/>
              </a:rPr>
              <a:t>ase abordada atrav</a:t>
            </a:r>
            <a:r>
              <a:rPr lang="en-US" alt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sym typeface="League Spartan"/>
              </a:rPr>
              <a:t>é</a:t>
            </a:r>
            <a:r>
              <a:rPr lang="en-US" altLang="pt-BR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sym typeface="League Spartan"/>
              </a:rPr>
              <a:t>s do Programa Sa</a:t>
            </a:r>
            <a:r>
              <a:rPr lang="en-US" alt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sym typeface="League Spartan"/>
              </a:rPr>
              <a:t>ú</a:t>
            </a:r>
            <a:r>
              <a:rPr lang="en-US" altLang="pt-BR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sym typeface="League Spartan"/>
              </a:rPr>
              <a:t>de na Escola (PSE) como estrat</a:t>
            </a:r>
            <a:r>
              <a:rPr lang="en-US" alt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sym typeface="League Spartan"/>
              </a:rPr>
              <a:t>é</a:t>
            </a:r>
            <a:r>
              <a:rPr lang="en-US" altLang="pt-BR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sym typeface="League Spartan"/>
              </a:rPr>
              <a:t>gia de enfrentamento a doen</a:t>
            </a:r>
            <a:r>
              <a:rPr alt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sym typeface="League Spartan"/>
              </a:rPr>
              <a:t>ç</a:t>
            </a:r>
            <a:r>
              <a:rPr lang="en-US" altLang="pt-BR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sym typeface="League Spartan"/>
              </a:rPr>
              <a:t>a.</a:t>
            </a:r>
            <a:r>
              <a:rPr lang="en-US" altLang="pt-BR" sz="4400" b="1" dirty="0">
                <a:solidFill>
                  <a:srgbClr val="0089CD"/>
                </a:solidFill>
                <a:latin typeface="Montserrat" pitchFamily="2" charset="0"/>
                <a:ea typeface="League Spartan"/>
                <a:sym typeface="League Spartan"/>
              </a:rPr>
              <a:t> </a:t>
            </a:r>
            <a:endParaRPr lang="en-US" altLang="pt-BR" sz="4400" b="1" dirty="0">
              <a:solidFill>
                <a:srgbClr val="0089CD"/>
              </a:solidFill>
              <a:latin typeface="Montserrat" pitchFamily="2" charset="0"/>
              <a:ea typeface="League Spartan"/>
              <a:sym typeface="League Spartan"/>
            </a:endParaRPr>
          </a:p>
        </p:txBody>
      </p:sp>
      <p:sp>
        <p:nvSpPr>
          <p:cNvPr id="2053" name="TextBox 56"/>
          <p:cNvSpPr txBox="1"/>
          <p:nvPr/>
        </p:nvSpPr>
        <p:spPr>
          <a:xfrm>
            <a:off x="1116013" y="6192838"/>
            <a:ext cx="20810537" cy="14065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algn="ctr">
              <a:lnSpc>
                <a:spcPts val="5490"/>
              </a:lnSpc>
            </a:pPr>
            <a:r>
              <a:rPr lang="en-US" altLang="pt-BR" sz="2800" b="1" i="1" dirty="0">
                <a:solidFill>
                  <a:srgbClr val="000000"/>
                </a:solidFill>
                <a:latin typeface="Montserrat"/>
                <a:ea typeface="Open Sans"/>
                <a:sym typeface="Open Sans"/>
              </a:rPr>
              <a:t> </a:t>
            </a:r>
            <a:r>
              <a:rPr lang="pt-BR" altLang="en-US" sz="2800" b="1" i="1" dirty="0">
                <a:solidFill>
                  <a:srgbClr val="000000"/>
                </a:solidFill>
                <a:latin typeface="Montserrat"/>
                <a:ea typeface="Open Sans"/>
                <a:sym typeface="Open Sans"/>
              </a:rPr>
              <a:t>Natália Oliveira Spinelli</a:t>
            </a:r>
            <a:r>
              <a:rPr lang="pt-BR" altLang="zh-CN" sz="2800" b="1" i="1" dirty="0">
                <a:latin typeface="Montserrat"/>
              </a:rPr>
              <a:t>¹*, Camila Cavalcanti de Brito¹, </a:t>
            </a:r>
            <a:r>
              <a:rPr lang="pt-BR" altLang="zh-CN" sz="2800" b="1" i="1" dirty="0" err="1">
                <a:latin typeface="Montserrat"/>
              </a:rPr>
              <a:t>Vânia Cristina de Lima Freitas</a:t>
            </a:r>
            <a:r>
              <a:rPr lang="pt-BR" altLang="zh-CN" sz="2800" b="1" i="1" dirty="0">
                <a:latin typeface="Montserrat"/>
              </a:rPr>
              <a:t>¹, Charlene Espindola de Souza¹, Kátia Carneiro dos Santos¹, Natanna Lacerda Dantas¹, Rizia Maria da Silva¹.</a:t>
            </a:r>
            <a:endParaRPr lang="en-US" altLang="pt-BR" sz="2800" b="1" i="1" dirty="0">
              <a:solidFill>
                <a:srgbClr val="000000"/>
              </a:solidFill>
              <a:latin typeface="Montserrat"/>
              <a:ea typeface="Open Sans"/>
              <a:sym typeface="Open Sans"/>
            </a:endParaRPr>
          </a:p>
        </p:txBody>
      </p:sp>
      <p:sp>
        <p:nvSpPr>
          <p:cNvPr id="2054" name="TextBox 57"/>
          <p:cNvSpPr txBox="1"/>
          <p:nvPr/>
        </p:nvSpPr>
        <p:spPr>
          <a:xfrm>
            <a:off x="1620838" y="7777163"/>
            <a:ext cx="19513550" cy="13128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algn="ctr">
              <a:lnSpc>
                <a:spcPts val="5125"/>
              </a:lnSpc>
            </a:pPr>
            <a:r>
              <a:rPr lang="pt-BR" altLang="zh-CN" sz="2400" dirty="0">
                <a:latin typeface="Montserrat"/>
              </a:rPr>
              <a:t>¹ Vigilância Epidemiológica de Jaboatão dos Guararapes, Pernambuco, Brasil.</a:t>
            </a:r>
            <a:endParaRPr lang="pt-BR" altLang="zh-CN" sz="2400" dirty="0">
              <a:latin typeface="Montserrat"/>
            </a:endParaRPr>
          </a:p>
          <a:p>
            <a:pPr algn="ctr">
              <a:lnSpc>
                <a:spcPts val="5125"/>
              </a:lnSpc>
            </a:pPr>
            <a:r>
              <a:rPr lang="en-US" altLang="pt-BR" sz="2400" dirty="0">
                <a:solidFill>
                  <a:srgbClr val="000000"/>
                </a:solidFill>
                <a:latin typeface="Montserrat"/>
                <a:ea typeface="Open Sans"/>
                <a:sym typeface="Open Sans"/>
              </a:rPr>
              <a:t>*</a:t>
            </a:r>
            <a:r>
              <a:rPr lang="en-US" altLang="pt-BR" sz="2400" dirty="0" err="1">
                <a:solidFill>
                  <a:srgbClr val="000000"/>
                </a:solidFill>
                <a:latin typeface="Montserrat"/>
                <a:ea typeface="Open Sans"/>
                <a:sym typeface="Open Sans"/>
              </a:rPr>
              <a:t>Autora</a:t>
            </a:r>
            <a:r>
              <a:rPr lang="en-US" altLang="pt-BR" sz="2400" dirty="0">
                <a:solidFill>
                  <a:srgbClr val="000000"/>
                </a:solidFill>
                <a:latin typeface="Montserrat"/>
                <a:ea typeface="Open Sans"/>
                <a:sym typeface="Open Sans"/>
              </a:rPr>
              <a:t> correspondente: </a:t>
            </a:r>
            <a:r>
              <a:rPr lang="pt-BR" altLang="en-US" sz="2400" dirty="0">
                <a:solidFill>
                  <a:srgbClr val="000000"/>
                </a:solidFill>
                <a:latin typeface="Montserrat"/>
                <a:ea typeface="Open Sans"/>
                <a:sym typeface="Open Sans"/>
              </a:rPr>
              <a:t>natalia.spinelli</a:t>
            </a:r>
            <a:r>
              <a:rPr lang="en-US" altLang="pt-BR" sz="2400" dirty="0">
                <a:solidFill>
                  <a:srgbClr val="000000"/>
                </a:solidFill>
                <a:latin typeface="Montserrat"/>
                <a:ea typeface="Open Sans"/>
                <a:sym typeface="Open Sans"/>
              </a:rPr>
              <a:t>@</a:t>
            </a:r>
            <a:r>
              <a:rPr lang="pt-BR" altLang="en-US" sz="2400" dirty="0">
                <a:solidFill>
                  <a:srgbClr val="000000"/>
                </a:solidFill>
                <a:latin typeface="Montserrat"/>
                <a:ea typeface="Open Sans"/>
                <a:sym typeface="Open Sans"/>
              </a:rPr>
              <a:t>hot</a:t>
            </a:r>
            <a:r>
              <a:rPr lang="en-US" altLang="pt-BR" sz="2400" dirty="0">
                <a:solidFill>
                  <a:srgbClr val="000000"/>
                </a:solidFill>
                <a:latin typeface="Montserrat"/>
                <a:ea typeface="Open Sans"/>
                <a:sym typeface="Open Sans"/>
              </a:rPr>
              <a:t>mail.com</a:t>
            </a:r>
            <a:endParaRPr lang="en-US" altLang="pt-BR" sz="2400" dirty="0">
              <a:solidFill>
                <a:srgbClr val="000000"/>
              </a:solidFill>
              <a:latin typeface="Montserrat"/>
              <a:ea typeface="Open Sans"/>
              <a:sym typeface="Open Sans"/>
            </a:endParaRPr>
          </a:p>
        </p:txBody>
      </p:sp>
      <p:sp>
        <p:nvSpPr>
          <p:cNvPr id="2055" name="Freeform 14"/>
          <p:cNvSpPr/>
          <p:nvPr/>
        </p:nvSpPr>
        <p:spPr>
          <a:xfrm>
            <a:off x="1058863" y="17519650"/>
            <a:ext cx="9578975" cy="1049338"/>
          </a:xfrm>
          <a:custGeom>
            <a:avLst/>
            <a:gdLst/>
            <a:ahLst/>
            <a:cxnLst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056" name="TextBox 16"/>
          <p:cNvSpPr txBox="1"/>
          <p:nvPr/>
        </p:nvSpPr>
        <p:spPr>
          <a:xfrm>
            <a:off x="1060450" y="18678525"/>
            <a:ext cx="9575800" cy="517048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indent="457200" algn="just">
              <a:lnSpc>
                <a:spcPct val="150000"/>
              </a:lnSpc>
            </a:pPr>
            <a:r>
              <a:rPr lang="en-US" altLang="pt-BR" sz="2800" dirty="0">
                <a:latin typeface="Calibri" panose="020F0502020204030204" charset="0"/>
              </a:rPr>
              <a:t>As a</a:t>
            </a:r>
            <a:r>
              <a:rPr altLang="en-US" sz="2800" dirty="0">
                <a:latin typeface="Calibri" panose="020F0502020204030204" charset="0"/>
              </a:rPr>
              <a:t>çõ</a:t>
            </a:r>
            <a:r>
              <a:rPr lang="en-US" altLang="pt-BR" sz="2800" dirty="0">
                <a:latin typeface="Calibri" panose="020F0502020204030204" charset="0"/>
              </a:rPr>
              <a:t>es s</a:t>
            </a:r>
            <a:r>
              <a:rPr lang="en-US" altLang="en-US" sz="2800" dirty="0">
                <a:latin typeface="Calibri" panose="020F0502020204030204" charset="0"/>
              </a:rPr>
              <a:t>ã</a:t>
            </a:r>
            <a:r>
              <a:rPr lang="en-US" altLang="pt-BR" sz="2800" dirty="0">
                <a:latin typeface="Calibri" panose="020F0502020204030204" charset="0"/>
              </a:rPr>
              <a:t>o realizadas anualmente em 43 escolas municipais que n</a:t>
            </a:r>
            <a:r>
              <a:rPr lang="en-US" altLang="en-US" sz="2800" dirty="0">
                <a:latin typeface="Calibri" panose="020F0502020204030204" charset="0"/>
              </a:rPr>
              <a:t>ã</a:t>
            </a:r>
            <a:r>
              <a:rPr lang="en-US" altLang="pt-BR" sz="2800" dirty="0">
                <a:latin typeface="Calibri" panose="020F0502020204030204" charset="0"/>
              </a:rPr>
              <a:t>o possuem cobertura de equipes de Sa</a:t>
            </a:r>
            <a:r>
              <a:rPr lang="en-US" altLang="en-US" sz="2800" dirty="0">
                <a:latin typeface="Calibri" panose="020F0502020204030204" charset="0"/>
              </a:rPr>
              <a:t>ú</a:t>
            </a:r>
            <a:r>
              <a:rPr lang="en-US" altLang="pt-BR" sz="2800" dirty="0">
                <a:latin typeface="Calibri" panose="020F0502020204030204" charset="0"/>
              </a:rPr>
              <a:t>de da Fam</a:t>
            </a:r>
            <a:r>
              <a:rPr lang="en-US" altLang="en-US" sz="2800" dirty="0">
                <a:latin typeface="Calibri" panose="020F0502020204030204" charset="0"/>
              </a:rPr>
              <a:t>í</a:t>
            </a:r>
            <a:r>
              <a:rPr lang="en-US" altLang="pt-BR" sz="2800" dirty="0">
                <a:latin typeface="Calibri" panose="020F0502020204030204" charset="0"/>
              </a:rPr>
              <a:t>lia. O tema </a:t>
            </a:r>
            <a:r>
              <a:rPr lang="en-US" altLang="en-US" sz="2800" dirty="0">
                <a:latin typeface="Calibri" panose="020F0502020204030204" charset="0"/>
              </a:rPr>
              <a:t>é</a:t>
            </a:r>
            <a:r>
              <a:rPr lang="en-US" altLang="pt-BR" sz="2800" dirty="0">
                <a:latin typeface="Calibri" panose="020F0502020204030204" charset="0"/>
              </a:rPr>
              <a:t> trabalhado em sala de aula com os estudantes dos anos finais e depois os alunos que entregaram a ficha de avalia</a:t>
            </a:r>
            <a:r>
              <a:rPr altLang="en-US" sz="2800" dirty="0">
                <a:latin typeface="Calibri" panose="020F0502020204030204" charset="0"/>
              </a:rPr>
              <a:t>ç</a:t>
            </a:r>
            <a:r>
              <a:rPr lang="en-US" altLang="en-US" sz="2800" dirty="0">
                <a:latin typeface="Calibri" panose="020F0502020204030204" charset="0"/>
              </a:rPr>
              <a:t>ã</a:t>
            </a:r>
            <a:r>
              <a:rPr lang="en-US" altLang="pt-BR" sz="2800" dirty="0">
                <a:latin typeface="Calibri" panose="020F0502020204030204" charset="0"/>
              </a:rPr>
              <a:t>o s</a:t>
            </a:r>
            <a:r>
              <a:rPr lang="en-US" altLang="en-US" sz="2800" dirty="0">
                <a:latin typeface="Calibri" panose="020F0502020204030204" charset="0"/>
              </a:rPr>
              <a:t>ã</a:t>
            </a:r>
            <a:r>
              <a:rPr lang="en-US" altLang="pt-BR" sz="2800" dirty="0">
                <a:latin typeface="Calibri" panose="020F0502020204030204" charset="0"/>
              </a:rPr>
              <a:t>o convidados a participar do exame dermatol</a:t>
            </a:r>
            <a:r>
              <a:rPr lang="en-US" altLang="en-US" sz="2800" dirty="0">
                <a:latin typeface="Calibri" panose="020F0502020204030204" charset="0"/>
              </a:rPr>
              <a:t>ó</a:t>
            </a:r>
            <a:r>
              <a:rPr lang="en-US" altLang="pt-BR" sz="2800" dirty="0">
                <a:latin typeface="Calibri" panose="020F0502020204030204" charset="0"/>
              </a:rPr>
              <a:t>gico realizado pelas enfermeiras da equipe de vigil</a:t>
            </a:r>
            <a:r>
              <a:rPr lang="en-US" altLang="en-US" sz="2800" dirty="0">
                <a:latin typeface="Calibri" panose="020F0502020204030204" charset="0"/>
              </a:rPr>
              <a:t>â</a:t>
            </a:r>
            <a:r>
              <a:rPr lang="en-US" altLang="pt-BR" sz="2800" dirty="0">
                <a:latin typeface="Calibri" panose="020F0502020204030204" charset="0"/>
              </a:rPr>
              <a:t>ncia. Os casos com suspeita de hansen</a:t>
            </a:r>
            <a:r>
              <a:rPr lang="en-US" altLang="en-US" sz="2800" dirty="0">
                <a:latin typeface="Calibri" panose="020F0502020204030204" charset="0"/>
              </a:rPr>
              <a:t>í</a:t>
            </a:r>
            <a:r>
              <a:rPr lang="en-US" altLang="pt-BR" sz="2800" dirty="0">
                <a:latin typeface="Calibri" panose="020F0502020204030204" charset="0"/>
              </a:rPr>
              <a:t>ase s</a:t>
            </a:r>
            <a:r>
              <a:rPr lang="en-US" altLang="en-US" sz="2800" dirty="0">
                <a:latin typeface="Calibri" panose="020F0502020204030204" charset="0"/>
              </a:rPr>
              <a:t>ã</a:t>
            </a:r>
            <a:r>
              <a:rPr lang="en-US" altLang="pt-BR" sz="2800" dirty="0">
                <a:latin typeface="Calibri" panose="020F0502020204030204" charset="0"/>
              </a:rPr>
              <a:t>o encaminhados conforme o fluxo do munic</a:t>
            </a:r>
            <a:r>
              <a:rPr lang="en-US" altLang="en-US" sz="2800" dirty="0">
                <a:latin typeface="Calibri" panose="020F0502020204030204" charset="0"/>
              </a:rPr>
              <a:t>í</a:t>
            </a:r>
            <a:r>
              <a:rPr lang="en-US" altLang="pt-BR" sz="2800" dirty="0">
                <a:latin typeface="Calibri" panose="020F0502020204030204" charset="0"/>
              </a:rPr>
              <a:t>pio para confirma</a:t>
            </a:r>
            <a:r>
              <a:rPr altLang="en-US" sz="2800" dirty="0">
                <a:latin typeface="Calibri" panose="020F0502020204030204" charset="0"/>
              </a:rPr>
              <a:t>ç</a:t>
            </a:r>
            <a:r>
              <a:rPr lang="en-US" altLang="en-US" sz="2800" dirty="0">
                <a:latin typeface="Calibri" panose="020F0502020204030204" charset="0"/>
              </a:rPr>
              <a:t>ã</a:t>
            </a:r>
            <a:r>
              <a:rPr lang="en-US" altLang="pt-BR" sz="2800" dirty="0">
                <a:latin typeface="Calibri" panose="020F0502020204030204" charset="0"/>
              </a:rPr>
              <a:t>o diagn</a:t>
            </a:r>
            <a:r>
              <a:rPr lang="en-US" altLang="en-US" sz="2800" dirty="0">
                <a:latin typeface="Calibri" panose="020F0502020204030204" charset="0"/>
              </a:rPr>
              <a:t>ó</a:t>
            </a:r>
            <a:r>
              <a:rPr lang="en-US" altLang="pt-BR" sz="2800" dirty="0">
                <a:latin typeface="Calibri" panose="020F0502020204030204" charset="0"/>
              </a:rPr>
              <a:t>stica e acompanhamento adequado.</a:t>
            </a:r>
            <a:endParaRPr lang="en-US" altLang="pt-BR" sz="2800" dirty="0">
              <a:latin typeface="Calibri" panose="020F0502020204030204" charset="0"/>
            </a:endParaRPr>
          </a:p>
        </p:txBody>
      </p:sp>
      <p:sp>
        <p:nvSpPr>
          <p:cNvPr id="2057" name="TextBox 17"/>
          <p:cNvSpPr txBox="1"/>
          <p:nvPr/>
        </p:nvSpPr>
        <p:spPr>
          <a:xfrm>
            <a:off x="1131888" y="17641888"/>
            <a:ext cx="9504362" cy="7318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algn="ctr">
              <a:lnSpc>
                <a:spcPts val="6400"/>
              </a:lnSpc>
            </a:pPr>
            <a:r>
              <a:rPr lang="en-US" altLang="pt-BR" sz="4000" dirty="0">
                <a:solidFill>
                  <a:srgbClr val="FFFFFF"/>
                </a:solidFill>
                <a:latin typeface="Montserrat"/>
                <a:ea typeface="Open Sans"/>
                <a:sym typeface="Open Sans"/>
              </a:rPr>
              <a:t>DESCRIÇÃO DA EXPERIÊNCIA</a:t>
            </a:r>
            <a:endParaRPr lang="en-US" altLang="pt-BR" sz="4000" dirty="0">
              <a:solidFill>
                <a:srgbClr val="FFFFFF"/>
              </a:solidFill>
              <a:latin typeface="Montserrat"/>
              <a:ea typeface="Open Sans"/>
              <a:sym typeface="Open Sans"/>
            </a:endParaRPr>
          </a:p>
        </p:txBody>
      </p:sp>
      <p:sp>
        <p:nvSpPr>
          <p:cNvPr id="2058" name="Freeform 14"/>
          <p:cNvSpPr/>
          <p:nvPr/>
        </p:nvSpPr>
        <p:spPr>
          <a:xfrm>
            <a:off x="12185650" y="9866313"/>
            <a:ext cx="9396413" cy="1050925"/>
          </a:xfrm>
          <a:custGeom>
            <a:avLst/>
            <a:gdLst/>
            <a:ahLst/>
            <a:cxnLst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059" name="TextBox 16"/>
          <p:cNvSpPr txBox="1"/>
          <p:nvPr/>
        </p:nvSpPr>
        <p:spPr>
          <a:xfrm>
            <a:off x="12185650" y="11090275"/>
            <a:ext cx="9398000" cy="58166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indent="457200" algn="just">
              <a:lnSpc>
                <a:spcPct val="150000"/>
              </a:lnSpc>
              <a:buSzTx/>
            </a:pPr>
            <a:r>
              <a:rPr lang="en-US" altLang="pt-BR" sz="2800" dirty="0">
                <a:latin typeface="Calibri" panose="020F0502020204030204" charset="0"/>
              </a:rPr>
              <a:t>Os resultados evidenciam desafios, como: a adesão irregular das escolas, a falta de material e a necessidade de uma maior integração entre saúde e educação. É fundamental que haja uma melhoria na comunicação entre os envolvidos, um melhor planejamento logístico e o fortalecimento das ações de acompanhamento e prevenção. Além disso, garantir que todos os recursos necessários estejam disponíveis para as escolas, para que possam atender adequadamente os alunos e alcançar os resultados esperados.</a:t>
            </a:r>
            <a:endParaRPr lang="en-US" altLang="pt-BR" sz="2800" dirty="0">
              <a:latin typeface="Calibri" panose="020F0502020204030204" charset="0"/>
            </a:endParaRPr>
          </a:p>
        </p:txBody>
      </p:sp>
      <p:sp>
        <p:nvSpPr>
          <p:cNvPr id="2060" name="TextBox 17"/>
          <p:cNvSpPr txBox="1"/>
          <p:nvPr/>
        </p:nvSpPr>
        <p:spPr>
          <a:xfrm>
            <a:off x="12287250" y="10009188"/>
            <a:ext cx="9350375" cy="8207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algn="ctr">
              <a:lnSpc>
                <a:spcPts val="6400"/>
              </a:lnSpc>
            </a:pPr>
            <a:r>
              <a:rPr lang="en-US" altLang="pt-BR" sz="3600" dirty="0">
                <a:solidFill>
                  <a:srgbClr val="FFFFFF"/>
                </a:solidFill>
                <a:latin typeface="Montserrat"/>
                <a:ea typeface="Open Sans"/>
                <a:sym typeface="Open Sans"/>
              </a:rPr>
              <a:t>APRENDIZADO E ANÁLISE CRÍTICA</a:t>
            </a:r>
            <a:endParaRPr lang="en-US" altLang="pt-BR" sz="3600" dirty="0">
              <a:solidFill>
                <a:srgbClr val="FFFFFF"/>
              </a:solidFill>
              <a:latin typeface="Montserrat"/>
              <a:ea typeface="Open Sans"/>
              <a:sym typeface="Open Sans"/>
            </a:endParaRPr>
          </a:p>
        </p:txBody>
      </p:sp>
      <p:sp>
        <p:nvSpPr>
          <p:cNvPr id="2061" name="Freeform 14"/>
          <p:cNvSpPr/>
          <p:nvPr/>
        </p:nvSpPr>
        <p:spPr>
          <a:xfrm>
            <a:off x="1060450" y="12961938"/>
            <a:ext cx="9502775" cy="1050925"/>
          </a:xfrm>
          <a:custGeom>
            <a:avLst/>
            <a:gdLst/>
            <a:ahLst/>
            <a:cxnLst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062" name="TextBox 16"/>
          <p:cNvSpPr txBox="1"/>
          <p:nvPr/>
        </p:nvSpPr>
        <p:spPr>
          <a:xfrm>
            <a:off x="1074738" y="14198600"/>
            <a:ext cx="9488487" cy="30003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marL="457200" indent="-4572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pt-BR" altLang="zh-CN" sz="2600" dirty="0">
                <a:latin typeface="Calibri" panose="020F0502020204030204" charset="0"/>
              </a:rPr>
              <a:t>Fortalecer a vigilância epidemiológica por meio de ações intersetoriais de promoção e prevenção de saúde;</a:t>
            </a:r>
            <a:endParaRPr lang="pt-BR" altLang="zh-CN" sz="2600" dirty="0">
              <a:latin typeface="Calibri" panose="020F0502020204030204" charset="0"/>
            </a:endParaRPr>
          </a:p>
          <a:p>
            <a:pPr marL="457200" indent="-4572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pt-BR" altLang="zh-CN" sz="2600" dirty="0">
                <a:latin typeface="Calibri" panose="020F0502020204030204" charset="0"/>
              </a:rPr>
              <a:t>Contribuir para a redução da transmissão da doença no município;</a:t>
            </a:r>
            <a:endParaRPr lang="pt-BR" altLang="zh-CN" sz="2600" dirty="0">
              <a:latin typeface="Calibri" panose="020F0502020204030204" charset="0"/>
            </a:endParaRPr>
          </a:p>
          <a:p>
            <a:pPr marL="457200" indent="-4572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pt-BR" altLang="zh-CN" sz="2600" dirty="0">
                <a:latin typeface="Calibri" panose="020F0502020204030204" charset="0"/>
              </a:rPr>
              <a:t>Evitar incapacidades nos estudantes acometidos garantindo encaminhamento e manejo adequados.</a:t>
            </a:r>
            <a:endParaRPr lang="pt-BR" altLang="zh-CN" sz="2600" dirty="0">
              <a:latin typeface="Calibri" panose="020F0502020204030204" charset="0"/>
            </a:endParaRPr>
          </a:p>
        </p:txBody>
      </p:sp>
      <p:sp>
        <p:nvSpPr>
          <p:cNvPr id="2063" name="TextBox 17"/>
          <p:cNvSpPr txBox="1"/>
          <p:nvPr/>
        </p:nvSpPr>
        <p:spPr>
          <a:xfrm>
            <a:off x="1060450" y="13034963"/>
            <a:ext cx="9488488" cy="7413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algn="ctr">
              <a:lnSpc>
                <a:spcPts val="6400"/>
              </a:lnSpc>
            </a:pPr>
            <a:r>
              <a:rPr lang="en-US" altLang="pt-BR" sz="4000" dirty="0">
                <a:solidFill>
                  <a:srgbClr val="FFFFFF"/>
                </a:solidFill>
                <a:latin typeface="Montserrat"/>
                <a:ea typeface="Open Sans"/>
                <a:sym typeface="Open Sans"/>
              </a:rPr>
              <a:t>OBJETIVOS</a:t>
            </a:r>
            <a:endParaRPr lang="en-US" altLang="pt-BR" sz="4000" dirty="0">
              <a:solidFill>
                <a:srgbClr val="FFFFFF"/>
              </a:solidFill>
              <a:latin typeface="Montserrat"/>
              <a:ea typeface="Open Sans"/>
              <a:sym typeface="Open Sans"/>
            </a:endParaRPr>
          </a:p>
        </p:txBody>
      </p:sp>
      <p:sp>
        <p:nvSpPr>
          <p:cNvPr id="2064" name="Freeform 14"/>
          <p:cNvSpPr/>
          <p:nvPr/>
        </p:nvSpPr>
        <p:spPr>
          <a:xfrm>
            <a:off x="814705" y="33051433"/>
            <a:ext cx="9734550" cy="1050925"/>
          </a:xfrm>
          <a:custGeom>
            <a:avLst/>
            <a:gdLst/>
            <a:ahLst/>
            <a:cxnLst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065" name="TextBox 16"/>
          <p:cNvSpPr txBox="1"/>
          <p:nvPr/>
        </p:nvSpPr>
        <p:spPr>
          <a:xfrm>
            <a:off x="828675" y="34131885"/>
            <a:ext cx="9935210" cy="32315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indent="457200" algn="just">
              <a:lnSpc>
                <a:spcPct val="150000"/>
              </a:lnSpc>
              <a:buSzTx/>
            </a:pPr>
            <a:r>
              <a:rPr lang="en-US" altLang="pt-BR" sz="2800" dirty="0">
                <a:latin typeface="Calibri" panose="020F0502020204030204" charset="0"/>
              </a:rPr>
              <a:t>Observa-se baixa ades</a:t>
            </a:r>
            <a:r>
              <a:rPr lang="en-US" altLang="en-US" sz="2800" dirty="0">
                <a:latin typeface="Calibri" panose="020F0502020204030204" charset="0"/>
              </a:rPr>
              <a:t>ã</a:t>
            </a:r>
            <a:r>
              <a:rPr lang="en-US" altLang="pt-BR" sz="2800" dirty="0">
                <a:latin typeface="Calibri" panose="020F0502020204030204" charset="0"/>
              </a:rPr>
              <a:t>o das escolas, o que limita o alcance das a</a:t>
            </a:r>
            <a:r>
              <a:rPr altLang="en-US" sz="2800" dirty="0">
                <a:latin typeface="Calibri" panose="020F0502020204030204" charset="0"/>
              </a:rPr>
              <a:t>çõ</a:t>
            </a:r>
            <a:r>
              <a:rPr lang="en-US" altLang="pt-BR" sz="2800" dirty="0">
                <a:latin typeface="Calibri" panose="020F0502020204030204" charset="0"/>
              </a:rPr>
              <a:t>es e reduz o n</a:t>
            </a:r>
            <a:r>
              <a:rPr lang="en-US" altLang="en-US" sz="2800" dirty="0">
                <a:latin typeface="Calibri" panose="020F0502020204030204" charset="0"/>
              </a:rPr>
              <a:t>ú</a:t>
            </a:r>
            <a:r>
              <a:rPr lang="en-US" altLang="pt-BR" sz="2800" dirty="0">
                <a:latin typeface="Calibri" panose="020F0502020204030204" charset="0"/>
              </a:rPr>
              <a:t>mero de estudantes beneficiados, com isso o n</a:t>
            </a:r>
            <a:r>
              <a:rPr lang="en-US" altLang="en-US" sz="2800" dirty="0">
                <a:latin typeface="Calibri" panose="020F0502020204030204" charset="0"/>
              </a:rPr>
              <a:t>ú</a:t>
            </a:r>
            <a:r>
              <a:rPr lang="en-US" altLang="pt-BR" sz="2800" dirty="0">
                <a:latin typeface="Calibri" panose="020F0502020204030204" charset="0"/>
              </a:rPr>
              <a:t>mero reduzido de alunos examinados em compara</a:t>
            </a:r>
            <a:r>
              <a:rPr altLang="en-US" sz="2800" dirty="0">
                <a:latin typeface="Calibri" panose="020F0502020204030204" charset="0"/>
              </a:rPr>
              <a:t>ç</a:t>
            </a:r>
            <a:r>
              <a:rPr lang="en-US" altLang="en-US" sz="2800" dirty="0">
                <a:latin typeface="Calibri" panose="020F0502020204030204" charset="0"/>
              </a:rPr>
              <a:t>ã</a:t>
            </a:r>
            <a:r>
              <a:rPr lang="en-US" altLang="pt-BR" sz="2800" dirty="0">
                <a:latin typeface="Calibri" panose="020F0502020204030204" charset="0"/>
              </a:rPr>
              <a:t>o ao total de matriculados. Al</a:t>
            </a:r>
            <a:r>
              <a:rPr lang="en-US" altLang="en-US" sz="2800" dirty="0">
                <a:latin typeface="Calibri" panose="020F0502020204030204" charset="0"/>
              </a:rPr>
              <a:t>é</a:t>
            </a:r>
            <a:r>
              <a:rPr lang="en-US" altLang="pt-BR" sz="2800" dirty="0">
                <a:latin typeface="Calibri" panose="020F0502020204030204" charset="0"/>
              </a:rPr>
              <a:t>m disso, desafios log</a:t>
            </a:r>
            <a:r>
              <a:rPr lang="en-US" altLang="en-US" sz="2800" dirty="0">
                <a:latin typeface="Calibri" panose="020F0502020204030204" charset="0"/>
              </a:rPr>
              <a:t>í</a:t>
            </a:r>
            <a:r>
              <a:rPr lang="en-US" altLang="pt-BR" sz="2800" dirty="0">
                <a:latin typeface="Calibri" panose="020F0502020204030204" charset="0"/>
              </a:rPr>
              <a:t>sticos, organizacionais, de cronograma e de recursos, que comprometem a execu</a:t>
            </a:r>
            <a:r>
              <a:rPr altLang="en-US" sz="2800" dirty="0">
                <a:latin typeface="Calibri" panose="020F0502020204030204" charset="0"/>
              </a:rPr>
              <a:t>ç</a:t>
            </a:r>
            <a:r>
              <a:rPr lang="en-US" altLang="en-US" sz="2800" dirty="0">
                <a:latin typeface="Calibri" panose="020F0502020204030204" charset="0"/>
              </a:rPr>
              <a:t>ã</a:t>
            </a:r>
            <a:r>
              <a:rPr lang="en-US" altLang="pt-BR" sz="2800" dirty="0">
                <a:latin typeface="Calibri" panose="020F0502020204030204" charset="0"/>
              </a:rPr>
              <a:t>o das a</a:t>
            </a:r>
            <a:r>
              <a:rPr altLang="en-US" sz="2800" dirty="0">
                <a:latin typeface="Calibri" panose="020F0502020204030204" charset="0"/>
              </a:rPr>
              <a:t>çõ</a:t>
            </a:r>
            <a:r>
              <a:rPr lang="en-US" altLang="pt-BR" sz="2800" dirty="0">
                <a:latin typeface="Calibri" panose="020F0502020204030204" charset="0"/>
              </a:rPr>
              <a:t>es.</a:t>
            </a:r>
            <a:endParaRPr lang="en-US" altLang="pt-BR" sz="2800" dirty="0">
              <a:latin typeface="Calibri" panose="020F0502020204030204" charset="0"/>
            </a:endParaRPr>
          </a:p>
        </p:txBody>
      </p:sp>
      <p:sp>
        <p:nvSpPr>
          <p:cNvPr id="2066" name="TextBox 17"/>
          <p:cNvSpPr txBox="1"/>
          <p:nvPr/>
        </p:nvSpPr>
        <p:spPr>
          <a:xfrm>
            <a:off x="787400" y="33195578"/>
            <a:ext cx="9848850" cy="76041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algn="ctr">
              <a:lnSpc>
                <a:spcPts val="6400"/>
              </a:lnSpc>
            </a:pPr>
            <a:r>
              <a:rPr lang="en-US" altLang="pt-BR" sz="4000" dirty="0">
                <a:solidFill>
                  <a:srgbClr val="FFFFFF"/>
                </a:solidFill>
                <a:latin typeface="Montserrat"/>
                <a:ea typeface="Open Sans"/>
                <a:sym typeface="Open Sans"/>
              </a:rPr>
              <a:t>RESULTADOS</a:t>
            </a:r>
            <a:endParaRPr lang="en-US" altLang="pt-BR" sz="4000" dirty="0">
              <a:solidFill>
                <a:srgbClr val="FFFFFF"/>
              </a:solidFill>
              <a:latin typeface="Montserrat"/>
              <a:ea typeface="Open Sans"/>
              <a:sym typeface="Open Sans"/>
            </a:endParaRPr>
          </a:p>
        </p:txBody>
      </p:sp>
      <p:sp>
        <p:nvSpPr>
          <p:cNvPr id="2067" name="Freeform 14"/>
          <p:cNvSpPr/>
          <p:nvPr/>
        </p:nvSpPr>
        <p:spPr>
          <a:xfrm>
            <a:off x="11963400" y="25419050"/>
            <a:ext cx="9759950" cy="1050925"/>
          </a:xfrm>
          <a:custGeom>
            <a:avLst/>
            <a:gdLst/>
            <a:ahLst/>
            <a:cxnLst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 w="9525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068" name="TextBox 16"/>
          <p:cNvSpPr txBox="1"/>
          <p:nvPr/>
        </p:nvSpPr>
        <p:spPr>
          <a:xfrm>
            <a:off x="11963400" y="26541413"/>
            <a:ext cx="9747250" cy="51704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indent="457200" algn="just">
              <a:lnSpc>
                <a:spcPct val="150000"/>
              </a:lnSpc>
            </a:pPr>
            <a:r>
              <a:rPr lang="en-US" altLang="pt-BR" sz="2800" dirty="0">
                <a:latin typeface="Calibri" panose="020F0502020204030204" charset="0"/>
              </a:rPr>
              <a:t>Recomenda-se a ado</a:t>
            </a:r>
            <a:r>
              <a:rPr altLang="en-US" sz="2800" dirty="0">
                <a:latin typeface="Calibri" panose="020F0502020204030204" charset="0"/>
              </a:rPr>
              <a:t>ç</a:t>
            </a:r>
            <a:r>
              <a:rPr lang="en-US" altLang="en-US" sz="2800" dirty="0">
                <a:latin typeface="Calibri" panose="020F0502020204030204" charset="0"/>
              </a:rPr>
              <a:t>ã</a:t>
            </a:r>
            <a:r>
              <a:rPr lang="en-US" altLang="pt-BR" sz="2800" dirty="0">
                <a:latin typeface="Calibri" panose="020F0502020204030204" charset="0"/>
              </a:rPr>
              <a:t>o de estrat</a:t>
            </a:r>
            <a:r>
              <a:rPr lang="en-US" altLang="en-US" sz="2800" dirty="0">
                <a:latin typeface="Calibri" panose="020F0502020204030204" charset="0"/>
              </a:rPr>
              <a:t>é</a:t>
            </a:r>
            <a:r>
              <a:rPr lang="en-US" altLang="pt-BR" sz="2800" dirty="0">
                <a:latin typeface="Calibri" panose="020F0502020204030204" charset="0"/>
              </a:rPr>
              <a:t>gias integradas que fortale</a:t>
            </a:r>
            <a:r>
              <a:rPr altLang="en-US" sz="2800" dirty="0">
                <a:latin typeface="Calibri" panose="020F0502020204030204" charset="0"/>
              </a:rPr>
              <a:t>ç</a:t>
            </a:r>
            <a:r>
              <a:rPr lang="en-US" altLang="pt-BR" sz="2800" dirty="0">
                <a:latin typeface="Calibri" panose="020F0502020204030204" charset="0"/>
              </a:rPr>
              <a:t>am a efetividade do programa. </a:t>
            </a:r>
            <a:r>
              <a:rPr altLang="en-US" sz="2800" dirty="0">
                <a:latin typeface="Calibri" panose="020F0502020204030204" charset="0"/>
              </a:rPr>
              <a:t>É</a:t>
            </a:r>
            <a:r>
              <a:rPr lang="en-US" altLang="pt-BR" sz="2800" dirty="0">
                <a:latin typeface="Calibri" panose="020F0502020204030204" charset="0"/>
              </a:rPr>
              <a:t> imprescind</a:t>
            </a:r>
            <a:r>
              <a:rPr lang="en-US" altLang="en-US" sz="2800" dirty="0">
                <a:latin typeface="Calibri" panose="020F0502020204030204" charset="0"/>
              </a:rPr>
              <a:t>í</a:t>
            </a:r>
            <a:r>
              <a:rPr lang="en-US" altLang="pt-BR" sz="2800" dirty="0">
                <a:latin typeface="Calibri" panose="020F0502020204030204" charset="0"/>
              </a:rPr>
              <a:t>vel aprimorar os canais de comunica</a:t>
            </a:r>
            <a:r>
              <a:rPr altLang="en-US" sz="2800" dirty="0">
                <a:latin typeface="Calibri" panose="020F0502020204030204" charset="0"/>
              </a:rPr>
              <a:t>ç</a:t>
            </a:r>
            <a:r>
              <a:rPr lang="en-US" altLang="en-US" sz="2800" dirty="0">
                <a:latin typeface="Calibri" panose="020F0502020204030204" charset="0"/>
              </a:rPr>
              <a:t>ã</a:t>
            </a:r>
            <a:r>
              <a:rPr lang="en-US" altLang="pt-BR" sz="2800" dirty="0">
                <a:latin typeface="Calibri" panose="020F0502020204030204" charset="0"/>
              </a:rPr>
              <a:t>o entre gestores, profissionais de sa</a:t>
            </a:r>
            <a:r>
              <a:rPr lang="en-US" altLang="en-US" sz="2800" dirty="0">
                <a:latin typeface="Calibri" panose="020F0502020204030204" charset="0"/>
              </a:rPr>
              <a:t>ú</a:t>
            </a:r>
            <a:r>
              <a:rPr lang="en-US" altLang="pt-BR" sz="2800" dirty="0">
                <a:latin typeface="Calibri" panose="020F0502020204030204" charset="0"/>
              </a:rPr>
              <a:t>de e educadores, assegurando o alinhamento das a</a:t>
            </a:r>
            <a:r>
              <a:rPr altLang="en-US" sz="2800" dirty="0">
                <a:latin typeface="Calibri" panose="020F0502020204030204" charset="0"/>
              </a:rPr>
              <a:t>çõ</a:t>
            </a:r>
            <a:r>
              <a:rPr lang="en-US" altLang="pt-BR" sz="2800" dirty="0">
                <a:latin typeface="Calibri" panose="020F0502020204030204" charset="0"/>
              </a:rPr>
              <a:t>es e a troca cont</a:t>
            </a:r>
            <a:r>
              <a:rPr lang="en-US" altLang="en-US" sz="2800" dirty="0">
                <a:latin typeface="Calibri" panose="020F0502020204030204" charset="0"/>
              </a:rPr>
              <a:t>í</a:t>
            </a:r>
            <a:r>
              <a:rPr lang="en-US" altLang="pt-BR" sz="2800" dirty="0">
                <a:latin typeface="Calibri" panose="020F0502020204030204" charset="0"/>
              </a:rPr>
              <a:t>nua de informa</a:t>
            </a:r>
            <a:r>
              <a:rPr altLang="en-US" sz="2800" dirty="0">
                <a:latin typeface="Calibri" panose="020F0502020204030204" charset="0"/>
              </a:rPr>
              <a:t>çõ</a:t>
            </a:r>
            <a:r>
              <a:rPr lang="en-US" altLang="pt-BR" sz="2800" dirty="0">
                <a:latin typeface="Calibri" panose="020F0502020204030204" charset="0"/>
              </a:rPr>
              <a:t>es. Ampliar as a</a:t>
            </a:r>
            <a:r>
              <a:rPr altLang="en-US" sz="2800" dirty="0">
                <a:latin typeface="Calibri" panose="020F0502020204030204" charset="0"/>
              </a:rPr>
              <a:t>çõ</a:t>
            </a:r>
            <a:r>
              <a:rPr lang="en-US" altLang="pt-BR" sz="2800" dirty="0">
                <a:latin typeface="Calibri" panose="020F0502020204030204" charset="0"/>
              </a:rPr>
              <a:t>es educativas e preventivas nas escolas, incentivando a participa</a:t>
            </a:r>
            <a:r>
              <a:rPr altLang="en-US" sz="2800" dirty="0">
                <a:latin typeface="Calibri" panose="020F0502020204030204" charset="0"/>
              </a:rPr>
              <a:t>ç</a:t>
            </a:r>
            <a:r>
              <a:rPr lang="en-US" altLang="en-US" sz="2800" dirty="0">
                <a:latin typeface="Calibri" panose="020F0502020204030204" charset="0"/>
              </a:rPr>
              <a:t>ã</a:t>
            </a:r>
            <a:r>
              <a:rPr lang="en-US" altLang="pt-BR" sz="2800" dirty="0">
                <a:latin typeface="Calibri" panose="020F0502020204030204" charset="0"/>
              </a:rPr>
              <a:t>o ativa da comunidade escolar e promovendo um ambiente favor</a:t>
            </a:r>
            <a:r>
              <a:rPr lang="en-US" altLang="en-US" sz="2800" dirty="0">
                <a:latin typeface="Calibri" panose="020F0502020204030204" charset="0"/>
              </a:rPr>
              <a:t>á</a:t>
            </a:r>
            <a:r>
              <a:rPr lang="en-US" altLang="pt-BR" sz="2800" dirty="0">
                <a:latin typeface="Calibri" panose="020F0502020204030204" charset="0"/>
              </a:rPr>
              <a:t>vel à sa</a:t>
            </a:r>
            <a:r>
              <a:rPr lang="en-US" altLang="en-US" sz="2800" dirty="0">
                <a:latin typeface="Calibri" panose="020F0502020204030204" charset="0"/>
              </a:rPr>
              <a:t>ú</a:t>
            </a:r>
            <a:r>
              <a:rPr lang="en-US" altLang="pt-BR" sz="2800" dirty="0">
                <a:latin typeface="Calibri" panose="020F0502020204030204" charset="0"/>
              </a:rPr>
              <a:t>de e ao aprendizado.</a:t>
            </a:r>
            <a:endParaRPr lang="en-US" altLang="pt-BR" sz="2800" dirty="0">
              <a:latin typeface="Calibri" panose="020F0502020204030204" charset="0"/>
            </a:endParaRPr>
          </a:p>
        </p:txBody>
      </p:sp>
      <p:sp>
        <p:nvSpPr>
          <p:cNvPr id="2069" name="TextBox 17"/>
          <p:cNvSpPr txBox="1"/>
          <p:nvPr/>
        </p:nvSpPr>
        <p:spPr>
          <a:xfrm>
            <a:off x="12185650" y="25511125"/>
            <a:ext cx="9377363" cy="8191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p>
            <a:pPr algn="ctr">
              <a:lnSpc>
                <a:spcPts val="6400"/>
              </a:lnSpc>
            </a:pPr>
            <a:r>
              <a:rPr lang="en-US" altLang="pt-BR" sz="4000" dirty="0">
                <a:solidFill>
                  <a:srgbClr val="FFFFFF"/>
                </a:solidFill>
                <a:latin typeface="Montserrat"/>
                <a:ea typeface="Open Sans"/>
                <a:sym typeface="Open Sans"/>
              </a:rPr>
              <a:t>RECOMENDAÇÕES</a:t>
            </a:r>
            <a:endParaRPr lang="en-US" altLang="pt-BR" sz="4000" dirty="0">
              <a:solidFill>
                <a:srgbClr val="FFFFFF"/>
              </a:solidFill>
              <a:latin typeface="Montserrat"/>
              <a:ea typeface="Open Sans"/>
              <a:sym typeface="Open Sans"/>
            </a:endParaRPr>
          </a:p>
        </p:txBody>
      </p:sp>
      <p:sp>
        <p:nvSpPr>
          <p:cNvPr id="57" name="TextBox 58"/>
          <p:cNvSpPr txBox="1"/>
          <p:nvPr/>
        </p:nvSpPr>
        <p:spPr>
          <a:xfrm>
            <a:off x="12061825" y="31827788"/>
            <a:ext cx="964882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lnSpc>
                <a:spcPts val="6400"/>
              </a:lnSpc>
            </a:pPr>
            <a:r>
              <a:rPr lang="en-US" sz="4570" b="1" noProof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0" b="1" noProof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071" name="TextBox 60"/>
          <p:cNvSpPr txBox="1"/>
          <p:nvPr/>
        </p:nvSpPr>
        <p:spPr>
          <a:xfrm>
            <a:off x="12061825" y="32764413"/>
            <a:ext cx="9937750" cy="496411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p>
            <a:pPr algn="just">
              <a:lnSpc>
                <a:spcPct val="150000"/>
              </a:lnSpc>
            </a:pPr>
            <a:r>
              <a:rPr lang="en-US" altLang="pt-BR" sz="2000" dirty="0">
                <a:latin typeface="Montserrat"/>
              </a:rPr>
              <a:t>BRASIL. Programa Sa</a:t>
            </a:r>
            <a:r>
              <a:rPr lang="en-US" altLang="en-US" sz="2000" dirty="0">
                <a:latin typeface="Montserrat"/>
              </a:rPr>
              <a:t>ú</a:t>
            </a:r>
            <a:r>
              <a:rPr lang="en-US" altLang="pt-BR" sz="2000" dirty="0">
                <a:latin typeface="Montserrat"/>
              </a:rPr>
              <a:t>de na Escola. Bras</a:t>
            </a:r>
            <a:r>
              <a:rPr lang="en-US" altLang="en-US" sz="2000" dirty="0">
                <a:latin typeface="Montserrat"/>
              </a:rPr>
              <a:t>í</a:t>
            </a:r>
            <a:r>
              <a:rPr lang="en-US" altLang="pt-BR" sz="2000" dirty="0">
                <a:latin typeface="Montserrat"/>
              </a:rPr>
              <a:t>lia, DF: Minist</a:t>
            </a:r>
            <a:r>
              <a:rPr lang="en-US" altLang="en-US" sz="2000" dirty="0">
                <a:latin typeface="Montserrat"/>
              </a:rPr>
              <a:t>é</a:t>
            </a:r>
            <a:r>
              <a:rPr lang="en-US" altLang="pt-BR" sz="2000" dirty="0">
                <a:latin typeface="Montserrat"/>
              </a:rPr>
              <a:t>rio da Sa</a:t>
            </a:r>
            <a:r>
              <a:rPr lang="en-US" altLang="en-US" sz="2000" dirty="0">
                <a:latin typeface="Montserrat"/>
              </a:rPr>
              <a:t>ú</a:t>
            </a:r>
            <a:r>
              <a:rPr lang="en-US" altLang="pt-BR" sz="2000" dirty="0">
                <a:latin typeface="Montserrat"/>
              </a:rPr>
              <a:t>de; Minist</a:t>
            </a:r>
            <a:r>
              <a:rPr lang="en-US" altLang="en-US" sz="2000" dirty="0">
                <a:latin typeface="Montserrat"/>
              </a:rPr>
              <a:t>é</a:t>
            </a:r>
            <a:r>
              <a:rPr lang="en-US" altLang="pt-BR" sz="2000" dirty="0">
                <a:latin typeface="Montserrat"/>
              </a:rPr>
              <a:t>rio da Educa</a:t>
            </a:r>
            <a:r>
              <a:rPr altLang="en-US" sz="2000" dirty="0">
                <a:latin typeface="Montserrat"/>
              </a:rPr>
              <a:t>ç</a:t>
            </a:r>
            <a:r>
              <a:rPr lang="en-US" altLang="en-US" sz="2000" dirty="0">
                <a:latin typeface="Montserrat"/>
              </a:rPr>
              <a:t>ã</a:t>
            </a:r>
            <a:r>
              <a:rPr lang="en-US" altLang="pt-BR" sz="2000" dirty="0">
                <a:latin typeface="Montserrat"/>
              </a:rPr>
              <a:t>o, 2023. Dispon</a:t>
            </a:r>
            <a:r>
              <a:rPr lang="en-US" altLang="en-US" sz="2000" dirty="0">
                <a:latin typeface="Montserrat"/>
              </a:rPr>
              <a:t>í</a:t>
            </a:r>
            <a:r>
              <a:rPr lang="en-US" altLang="pt-BR" sz="2000" dirty="0">
                <a:latin typeface="Montserrat"/>
              </a:rPr>
              <a:t>vel em: https://www.gov.br/saudenarede/pt-br/assuntos/saude-na-escola</a:t>
            </a:r>
            <a:r>
              <a:rPr lang="pt-BR" altLang="en-US" sz="2000" dirty="0">
                <a:latin typeface="Montserrat"/>
              </a:rPr>
              <a:t>. </a:t>
            </a:r>
            <a:r>
              <a:rPr lang="en-US" altLang="pt-BR" sz="2000" dirty="0">
                <a:latin typeface="Montserrat"/>
              </a:rPr>
              <a:t>Acesso em: 30 out. 2025.</a:t>
            </a:r>
            <a:endParaRPr lang="en-US" altLang="pt-BR" sz="2000" dirty="0">
              <a:latin typeface="Montserrat"/>
            </a:endParaRPr>
          </a:p>
          <a:p>
            <a:pPr algn="just">
              <a:lnSpc>
                <a:spcPct val="150000"/>
              </a:lnSpc>
            </a:pPr>
            <a:r>
              <a:rPr lang="en-US" altLang="pt-BR" sz="2000" dirty="0">
                <a:latin typeface="Montserrat"/>
              </a:rPr>
              <a:t>MINIST</a:t>
            </a:r>
            <a:r>
              <a:rPr altLang="en-US" sz="2000" dirty="0">
                <a:latin typeface="Montserrat"/>
              </a:rPr>
              <a:t>É</a:t>
            </a:r>
            <a:r>
              <a:rPr lang="en-US" altLang="pt-BR" sz="2000" dirty="0">
                <a:latin typeface="Montserrat"/>
              </a:rPr>
              <a:t>RIO DA SA</a:t>
            </a:r>
            <a:r>
              <a:rPr altLang="en-US" sz="2000" dirty="0">
                <a:latin typeface="Montserrat"/>
              </a:rPr>
              <a:t>Ú</a:t>
            </a:r>
            <a:r>
              <a:rPr lang="en-US" altLang="pt-BR" sz="2000" dirty="0">
                <a:latin typeface="Montserrat"/>
              </a:rPr>
              <a:t>DE. Manual de hansen</a:t>
            </a:r>
            <a:r>
              <a:rPr lang="en-US" altLang="en-US" sz="2000" dirty="0">
                <a:latin typeface="Montserrat"/>
              </a:rPr>
              <a:t>í</a:t>
            </a:r>
            <a:r>
              <a:rPr lang="en-US" altLang="pt-BR" sz="2000" dirty="0">
                <a:latin typeface="Montserrat"/>
              </a:rPr>
              <a:t>ase. 3. ed. Bras</a:t>
            </a:r>
            <a:r>
              <a:rPr lang="en-US" altLang="en-US" sz="2000" dirty="0">
                <a:latin typeface="Montserrat"/>
              </a:rPr>
              <a:t>í</a:t>
            </a:r>
            <a:r>
              <a:rPr lang="en-US" altLang="pt-BR" sz="2000" dirty="0">
                <a:latin typeface="Montserrat"/>
              </a:rPr>
              <a:t>lia, DF: Minist</a:t>
            </a:r>
            <a:r>
              <a:rPr lang="en-US" altLang="en-US" sz="2000" dirty="0">
                <a:latin typeface="Montserrat"/>
              </a:rPr>
              <a:t>é</a:t>
            </a:r>
            <a:r>
              <a:rPr lang="en-US" altLang="pt-BR" sz="2000" dirty="0">
                <a:latin typeface="Montserrat"/>
              </a:rPr>
              <a:t>rio da Sa</a:t>
            </a:r>
            <a:r>
              <a:rPr lang="en-US" altLang="en-US" sz="2000" dirty="0">
                <a:latin typeface="Montserrat"/>
              </a:rPr>
              <a:t>ú</a:t>
            </a:r>
            <a:r>
              <a:rPr lang="en-US" altLang="pt-BR" sz="2000" dirty="0">
                <a:latin typeface="Montserrat"/>
              </a:rPr>
              <a:t>de, 2020. Dispon</a:t>
            </a:r>
            <a:r>
              <a:rPr lang="en-US" altLang="en-US" sz="2000" dirty="0">
                <a:latin typeface="Montserrat"/>
              </a:rPr>
              <a:t>í</a:t>
            </a:r>
            <a:r>
              <a:rPr lang="en-US" altLang="pt-BR" sz="2000" dirty="0">
                <a:latin typeface="Montserrat"/>
              </a:rPr>
              <a:t>vel em: &lt;URL&gt;. Acesso em: </a:t>
            </a:r>
            <a:r>
              <a:rPr lang="pt-BR" altLang="en-US" sz="2000" dirty="0">
                <a:latin typeface="Montserrat"/>
              </a:rPr>
              <a:t>10</a:t>
            </a:r>
            <a:r>
              <a:rPr lang="en-US" altLang="pt-BR" sz="2000" dirty="0">
                <a:latin typeface="Montserrat"/>
              </a:rPr>
              <a:t> out. 2025.</a:t>
            </a:r>
            <a:endParaRPr lang="en-US" altLang="pt-BR" sz="2000" dirty="0">
              <a:latin typeface="Montserrat"/>
            </a:endParaRPr>
          </a:p>
          <a:p>
            <a:pPr algn="just">
              <a:lnSpc>
                <a:spcPct val="150000"/>
              </a:lnSpc>
            </a:pPr>
            <a:r>
              <a:rPr lang="en-US" altLang="pt-BR" sz="2000" dirty="0">
                <a:latin typeface="Montserrat"/>
              </a:rPr>
              <a:t>MINIST</a:t>
            </a:r>
            <a:r>
              <a:rPr altLang="en-US" sz="2000" dirty="0">
                <a:latin typeface="Montserrat"/>
              </a:rPr>
              <a:t>É</a:t>
            </a:r>
            <a:r>
              <a:rPr lang="en-US" altLang="pt-BR" sz="2000" dirty="0">
                <a:latin typeface="Montserrat"/>
              </a:rPr>
              <a:t>RIO DA SA</a:t>
            </a:r>
            <a:r>
              <a:rPr altLang="en-US" sz="2000" dirty="0">
                <a:latin typeface="Montserrat"/>
              </a:rPr>
              <a:t>Ú</a:t>
            </a:r>
            <a:r>
              <a:rPr lang="en-US" altLang="pt-BR" sz="2000" dirty="0">
                <a:latin typeface="Montserrat"/>
              </a:rPr>
              <a:t>DE. Boletim epidemiol</a:t>
            </a:r>
            <a:r>
              <a:rPr lang="en-US" altLang="en-US" sz="2000" dirty="0">
                <a:latin typeface="Montserrat"/>
              </a:rPr>
              <a:t>ó</a:t>
            </a:r>
            <a:r>
              <a:rPr lang="en-US" altLang="pt-BR" sz="2000" dirty="0">
                <a:latin typeface="Montserrat"/>
              </a:rPr>
              <a:t>gico de hansen</a:t>
            </a:r>
            <a:r>
              <a:rPr lang="en-US" altLang="en-US" sz="2000" dirty="0">
                <a:latin typeface="Montserrat"/>
              </a:rPr>
              <a:t>í</a:t>
            </a:r>
            <a:r>
              <a:rPr lang="en-US" altLang="pt-BR" sz="2000" dirty="0">
                <a:latin typeface="Montserrat"/>
              </a:rPr>
              <a:t>ase. 2024. Bras</a:t>
            </a:r>
            <a:r>
              <a:rPr lang="en-US" altLang="en-US" sz="2000" dirty="0">
                <a:latin typeface="Montserrat"/>
              </a:rPr>
              <a:t>í</a:t>
            </a:r>
            <a:r>
              <a:rPr lang="en-US" altLang="pt-BR" sz="2000" dirty="0">
                <a:latin typeface="Montserrat"/>
              </a:rPr>
              <a:t>lia, DF: Minist</a:t>
            </a:r>
            <a:r>
              <a:rPr lang="en-US" altLang="en-US" sz="2000" dirty="0">
                <a:latin typeface="Montserrat"/>
              </a:rPr>
              <a:t>é</a:t>
            </a:r>
            <a:r>
              <a:rPr lang="en-US" altLang="pt-BR" sz="2000" dirty="0">
                <a:latin typeface="Montserrat"/>
              </a:rPr>
              <a:t>rio da Sa</a:t>
            </a:r>
            <a:r>
              <a:rPr lang="en-US" altLang="en-US" sz="2000" dirty="0">
                <a:latin typeface="Montserrat"/>
              </a:rPr>
              <a:t>ú</a:t>
            </a:r>
            <a:r>
              <a:rPr lang="en-US" altLang="pt-BR" sz="2000" dirty="0">
                <a:latin typeface="Montserrat"/>
              </a:rPr>
              <a:t>de, 2024. Dispon</a:t>
            </a:r>
            <a:r>
              <a:rPr lang="en-US" altLang="en-US" sz="2000" dirty="0">
                <a:latin typeface="Montserrat"/>
              </a:rPr>
              <a:t>í</a:t>
            </a:r>
            <a:r>
              <a:rPr lang="en-US" altLang="pt-BR" sz="2000" dirty="0">
                <a:latin typeface="Montserrat"/>
              </a:rPr>
              <a:t>vel em: https://www.gov.br/saude/pt-br/assuntos/hanseniase</a:t>
            </a:r>
            <a:r>
              <a:rPr lang="pt-BR" altLang="en-US" sz="2000" dirty="0">
                <a:latin typeface="Montserrat"/>
              </a:rPr>
              <a:t>. </a:t>
            </a:r>
            <a:r>
              <a:rPr lang="en-US" altLang="pt-BR" sz="2000" dirty="0">
                <a:latin typeface="Montserrat"/>
              </a:rPr>
              <a:t>Acesso em: </a:t>
            </a:r>
            <a:r>
              <a:rPr lang="pt-BR" altLang="en-US" sz="2000" dirty="0">
                <a:latin typeface="Montserrat"/>
              </a:rPr>
              <a:t>1</a:t>
            </a:r>
            <a:r>
              <a:rPr lang="en-US" altLang="pt-BR" sz="2000" dirty="0">
                <a:latin typeface="Montserrat"/>
              </a:rPr>
              <a:t>0 out. 2025.</a:t>
            </a:r>
            <a:endParaRPr lang="en-US" altLang="pt-BR" sz="2000" dirty="0">
              <a:latin typeface="Montserrat"/>
            </a:endParaRPr>
          </a:p>
        </p:txBody>
      </p:sp>
      <p:pic>
        <p:nvPicPr>
          <p:cNvPr id="2072" name="Imagem 2" descr="Bartolomeu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1825" y="16327438"/>
            <a:ext cx="3130550" cy="4173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3" name="Imagem 6" descr="Dom carlo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813" y="16327438"/>
            <a:ext cx="2795587" cy="418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4" name="Imagem 8" descr="Dom pedr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1050" y="20842288"/>
            <a:ext cx="3149600" cy="4202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5" name="Imagem 13" descr="Eunic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1275" y="20826413"/>
            <a:ext cx="3157538" cy="4208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6" name="Imagem 20" descr="Nossa escol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3400" y="20810538"/>
            <a:ext cx="3251200" cy="422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7" name="Imagem 24" descr="Eun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37238" y="16322675"/>
            <a:ext cx="3144837" cy="420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Elipse 25"/>
          <p:cNvSpPr/>
          <p:nvPr/>
        </p:nvSpPr>
        <p:spPr>
          <a:xfrm>
            <a:off x="16454438" y="17425988"/>
            <a:ext cx="215900" cy="433388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pt-BR" altLang="en-US" strike="noStrike" noProof="1"/>
          </a:p>
        </p:txBody>
      </p:sp>
      <p:pic>
        <p:nvPicPr>
          <p:cNvPr id="2079" name="Imagem 26"/>
          <p:cNvPicPr>
            <a:picLocks noChangeAspect="1"/>
          </p:cNvPicPr>
          <p:nvPr/>
        </p:nvPicPr>
        <p:blipFill>
          <a:blip r:embed="rId7"/>
          <a:srcRect l="45856" t="16299" r="27780" b="17468"/>
          <a:stretch>
            <a:fillRect/>
          </a:stretch>
        </p:blipFill>
        <p:spPr>
          <a:xfrm>
            <a:off x="5076825" y="29667835"/>
            <a:ext cx="2022475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0" name="Imagem 27"/>
          <p:cNvPicPr>
            <a:picLocks noChangeAspect="1"/>
          </p:cNvPicPr>
          <p:nvPr/>
        </p:nvPicPr>
        <p:blipFill>
          <a:blip r:embed="rId8"/>
          <a:srcRect l="45625" t="29678" r="27942" b="5412"/>
          <a:stretch>
            <a:fillRect/>
          </a:stretch>
        </p:blipFill>
        <p:spPr>
          <a:xfrm>
            <a:off x="7597140" y="29523690"/>
            <a:ext cx="2080260" cy="287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81" name="Caixa de Texto 28"/>
          <p:cNvSpPr txBox="1"/>
          <p:nvPr/>
        </p:nvSpPr>
        <p:spPr>
          <a:xfrm>
            <a:off x="838200" y="32444690"/>
            <a:ext cx="9724390" cy="704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en-US" altLang="pt-BR" sz="1800">
                <a:latin typeface="Calibri" panose="020F0502020204030204" charset="0"/>
              </a:rPr>
              <a:t>Fonte: BRASIL, Informativo aos pais sobre a avalia</a:t>
            </a:r>
            <a:r>
              <a:rPr altLang="en-US" sz="1800">
                <a:latin typeface="Calibri" panose="020F0502020204030204" charset="0"/>
              </a:rPr>
              <a:t>ç</a:t>
            </a:r>
            <a:r>
              <a:rPr lang="en-US" altLang="en-US" sz="1800">
                <a:latin typeface="Calibri" panose="020F0502020204030204" charset="0"/>
              </a:rPr>
              <a:t>ã</a:t>
            </a:r>
            <a:r>
              <a:rPr lang="en-US" altLang="pt-BR" sz="1800">
                <a:latin typeface="Calibri" panose="020F0502020204030204" charset="0"/>
              </a:rPr>
              <a:t>o de pele, tracoma e geo</a:t>
            </a:r>
            <a:r>
              <a:rPr lang="pt-BR" altLang="en-US" sz="1800">
                <a:latin typeface="Calibri" panose="020F0502020204030204" charset="0"/>
              </a:rPr>
              <a:t>-heomitíase</a:t>
            </a:r>
            <a:r>
              <a:rPr lang="en-US" altLang="pt-BR" sz="1800">
                <a:latin typeface="Calibri" panose="020F0502020204030204" charset="0"/>
              </a:rPr>
              <a:t>. Minist</a:t>
            </a:r>
            <a:r>
              <a:rPr lang="en-US" altLang="en-US" sz="1800">
                <a:latin typeface="Calibri" panose="020F0502020204030204" charset="0"/>
              </a:rPr>
              <a:t>é</a:t>
            </a:r>
            <a:r>
              <a:rPr lang="en-US" altLang="pt-BR" sz="1800">
                <a:latin typeface="Calibri" panose="020F0502020204030204" charset="0"/>
              </a:rPr>
              <a:t>rio da Sa</a:t>
            </a:r>
            <a:r>
              <a:rPr lang="en-US" altLang="en-US" sz="1800">
                <a:latin typeface="Calibri" panose="020F0502020204030204" charset="0"/>
              </a:rPr>
              <a:t>ú</a:t>
            </a:r>
            <a:r>
              <a:rPr lang="en-US" altLang="pt-BR" sz="1800">
                <a:latin typeface="Calibri" panose="020F0502020204030204" charset="0"/>
              </a:rPr>
              <a:t>de</a:t>
            </a:r>
            <a:r>
              <a:rPr lang="pt-BR" altLang="en-US" sz="1800">
                <a:latin typeface="Calibri" panose="020F0502020204030204" charset="0"/>
              </a:rPr>
              <a:t>.</a:t>
            </a:r>
            <a:endParaRPr lang="pt-BR" altLang="en-US" sz="1800">
              <a:latin typeface="Calibri" panose="020F0502020204030204" charset="0"/>
            </a:endParaRPr>
          </a:p>
        </p:txBody>
      </p:sp>
      <p:pic>
        <p:nvPicPr>
          <p:cNvPr id="2082" name="Imagem 29"/>
          <p:cNvPicPr>
            <a:picLocks noChangeAspect="1"/>
          </p:cNvPicPr>
          <p:nvPr/>
        </p:nvPicPr>
        <p:blipFill>
          <a:blip r:embed="rId9"/>
          <a:srcRect l="24487" t="21214" r="16451" b="12941"/>
          <a:stretch>
            <a:fillRect/>
          </a:stretch>
        </p:blipFill>
        <p:spPr>
          <a:xfrm>
            <a:off x="2533015" y="24860250"/>
            <a:ext cx="6632575" cy="4160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83" name="Caixa de Texto 30"/>
          <p:cNvSpPr txBox="1"/>
          <p:nvPr/>
        </p:nvSpPr>
        <p:spPr>
          <a:xfrm>
            <a:off x="2713990" y="29091890"/>
            <a:ext cx="62103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pt-BR" altLang="en-US" sz="1800">
                <a:latin typeface="Calibri" panose="020F0502020204030204" charset="0"/>
              </a:rPr>
              <a:t>Fonte: CDN/GVE, Jaboatão dos Guararapes/PE</a:t>
            </a:r>
            <a:endParaRPr lang="pt-BR" altLang="en-US" sz="1800">
              <a:latin typeface="Calibri" panose="020F0502020204030204" charset="0"/>
            </a:endParaRPr>
          </a:p>
        </p:txBody>
      </p:sp>
      <p:sp>
        <p:nvSpPr>
          <p:cNvPr id="2" name="Caixa de Texto 1"/>
          <p:cNvSpPr txBox="1"/>
          <p:nvPr/>
        </p:nvSpPr>
        <p:spPr>
          <a:xfrm>
            <a:off x="2001520" y="24055705"/>
            <a:ext cx="7490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2400">
                <a:sym typeface="+mn-ea"/>
              </a:rPr>
              <a:t>Fluxograma 1: Casos suspeitos de hanseníase na rede de saúde do município de Jaboatão dos Guararapes/PE. </a:t>
            </a:r>
            <a:endParaRPr lang="pt-BR" altLang="en-US" sz="2400"/>
          </a:p>
        </p:txBody>
      </p:sp>
      <p:sp>
        <p:nvSpPr>
          <p:cNvPr id="3" name="Caixa de Texto 2"/>
          <p:cNvSpPr txBox="1"/>
          <p:nvPr/>
        </p:nvSpPr>
        <p:spPr>
          <a:xfrm>
            <a:off x="1188720" y="29798645"/>
            <a:ext cx="32931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pt-BR" altLang="en-US" sz="2400">
                <a:sym typeface="+mn-ea"/>
              </a:rPr>
              <a:t>Figura 1 e 2: Informativo do ministério da saúde as pais sobre as atividades relacionadas a hanseníase e outros agravos.</a:t>
            </a:r>
            <a:endParaRPr lang="pt-BR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3587</Words>
  <Application>WPS Presentation</Application>
  <PresentationFormat>Personalizar</PresentationFormat>
  <Paragraphs>47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Montserrat</vt:lpstr>
      <vt:lpstr>Segoe Print</vt:lpstr>
      <vt:lpstr>Open Sans</vt:lpstr>
      <vt:lpstr>Montserrat</vt:lpstr>
      <vt:lpstr>League Spartan</vt:lpstr>
      <vt:lpstr>Calibri</vt:lpstr>
      <vt:lpstr>Microsoft YaHei</vt:lpstr>
      <vt:lpstr>Arial Unicode MS</vt:lpstr>
      <vt:lpstr>Tema do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Saude</cp:lastModifiedBy>
  <cp:revision>27</cp:revision>
  <dcterms:created xsi:type="dcterms:W3CDTF">2025-09-30T13:28:00Z</dcterms:created>
  <dcterms:modified xsi:type="dcterms:W3CDTF">2025-10-30T14:40:48Z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71201C484DAB451191A4690E3C91A84A_13</vt:lpwstr>
  </property>
  <property fmtid="{D5CDD505-2E9C-101B-9397-08002B2CF9AE}" pid="3" name="KSOProductBuildVer">
    <vt:lpwstr>1046-12.2.0.23131</vt:lpwstr>
  </property>
</Properties>
</file>