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3393400" cy="40322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64159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1820798" algn="l" defTabSz="364159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3641597" algn="l" defTabSz="364159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5462396" algn="l" defTabSz="364159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7283195" algn="l" defTabSz="364159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9103994" algn="l" defTabSz="364159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10924793" algn="l" defTabSz="364159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12745593" algn="l" defTabSz="364159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14566391" algn="l" defTabSz="364159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4" name="Shape 9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641597" latinLnBrk="0">
      <a:defRPr sz="1200">
        <a:latin typeface="+mn-lt"/>
        <a:ea typeface="+mn-ea"/>
        <a:cs typeface="+mn-cs"/>
        <a:sym typeface="Calibri"/>
      </a:defRPr>
    </a:lvl1pPr>
    <a:lvl2pPr indent="228600" defTabSz="3641597" latinLnBrk="0">
      <a:defRPr sz="1200">
        <a:latin typeface="+mn-lt"/>
        <a:ea typeface="+mn-ea"/>
        <a:cs typeface="+mn-cs"/>
        <a:sym typeface="Calibri"/>
      </a:defRPr>
    </a:lvl2pPr>
    <a:lvl3pPr indent="457200" defTabSz="3641597" latinLnBrk="0">
      <a:defRPr sz="1200">
        <a:latin typeface="+mn-lt"/>
        <a:ea typeface="+mn-ea"/>
        <a:cs typeface="+mn-cs"/>
        <a:sym typeface="Calibri"/>
      </a:defRPr>
    </a:lvl3pPr>
    <a:lvl4pPr indent="685800" defTabSz="3641597" latinLnBrk="0">
      <a:defRPr sz="1200">
        <a:latin typeface="+mn-lt"/>
        <a:ea typeface="+mn-ea"/>
        <a:cs typeface="+mn-cs"/>
        <a:sym typeface="Calibri"/>
      </a:defRPr>
    </a:lvl4pPr>
    <a:lvl5pPr indent="914400" defTabSz="3641597" latinLnBrk="0">
      <a:defRPr sz="1200">
        <a:latin typeface="+mn-lt"/>
        <a:ea typeface="+mn-ea"/>
        <a:cs typeface="+mn-cs"/>
        <a:sym typeface="Calibri"/>
      </a:defRPr>
    </a:lvl5pPr>
    <a:lvl6pPr indent="1143000" defTabSz="3641597" latinLnBrk="0">
      <a:defRPr sz="1200">
        <a:latin typeface="+mn-lt"/>
        <a:ea typeface="+mn-ea"/>
        <a:cs typeface="+mn-cs"/>
        <a:sym typeface="Calibri"/>
      </a:defRPr>
    </a:lvl6pPr>
    <a:lvl7pPr indent="1371600" defTabSz="3641597" latinLnBrk="0">
      <a:defRPr sz="1200">
        <a:latin typeface="+mn-lt"/>
        <a:ea typeface="+mn-ea"/>
        <a:cs typeface="+mn-cs"/>
        <a:sym typeface="Calibri"/>
      </a:defRPr>
    </a:lvl7pPr>
    <a:lvl8pPr indent="1600200" defTabSz="3641597" latinLnBrk="0">
      <a:defRPr sz="1200">
        <a:latin typeface="+mn-lt"/>
        <a:ea typeface="+mn-ea"/>
        <a:cs typeface="+mn-cs"/>
        <a:sym typeface="Calibri"/>
      </a:defRPr>
    </a:lvl8pPr>
    <a:lvl9pPr indent="1828800" defTabSz="3641597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1" y="4762"/>
            <a:ext cx="23399644" cy="4031615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o do Título"/>
          <p:cNvSpPr txBox="1"/>
          <p:nvPr>
            <p:ph type="title"/>
          </p:nvPr>
        </p:nvSpPr>
        <p:spPr>
          <a:xfrm>
            <a:off x="1755219" y="12527098"/>
            <a:ext cx="19892488" cy="8643885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4" name="Nível de Corpo Um…"/>
          <p:cNvSpPr txBox="1"/>
          <p:nvPr>
            <p:ph type="body" sz="quarter" idx="1"/>
          </p:nvPr>
        </p:nvSpPr>
        <p:spPr>
          <a:xfrm>
            <a:off x="3510438" y="22851216"/>
            <a:ext cx="16382049" cy="1030545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1820798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3641597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5462396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7283195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5" name="Número do Slide"/>
          <p:cNvSpPr txBox="1"/>
          <p:nvPr>
            <p:ph type="sldNum" sz="quarter" idx="2"/>
          </p:nvPr>
        </p:nvSpPr>
        <p:spPr>
          <a:xfrm>
            <a:off x="21237984" y="37959954"/>
            <a:ext cx="994795" cy="97892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3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o do Título"/>
          <p:cNvSpPr txBox="1"/>
          <p:nvPr>
            <p:ph type="title"/>
          </p:nvPr>
        </p:nvSpPr>
        <p:spPr>
          <a:xfrm>
            <a:off x="1848669" y="25912982"/>
            <a:ext cx="19892488" cy="8009128"/>
          </a:xfrm>
          <a:prstGeom prst="rect">
            <a:avLst/>
          </a:prstGeom>
        </p:spPr>
        <p:txBody>
          <a:bodyPr anchor="t"/>
          <a:lstStyle>
            <a:lvl1pPr algn="l">
              <a:defRPr b="1" cap="all" sz="15900"/>
            </a:lvl1pPr>
          </a:lstStyle>
          <a:p>
            <a:pPr/>
            <a:r>
              <a:t>Texto do Título</a:t>
            </a:r>
          </a:p>
        </p:txBody>
      </p:sp>
      <p:sp>
        <p:nvSpPr>
          <p:cNvPr id="32" name="Nível de Corpo Um…"/>
          <p:cNvSpPr txBox="1"/>
          <p:nvPr>
            <p:ph type="body" sz="quarter" idx="1"/>
          </p:nvPr>
        </p:nvSpPr>
        <p:spPr>
          <a:xfrm>
            <a:off x="1848669" y="17091744"/>
            <a:ext cx="19892488" cy="882123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900"/>
              </a:spcBef>
              <a:buSzTx/>
              <a:buFontTx/>
              <a:buNone/>
              <a:defRPr sz="8000">
                <a:solidFill>
                  <a:srgbClr val="888888"/>
                </a:solidFill>
              </a:defRPr>
            </a:lvl1pPr>
            <a:lvl2pPr marL="0" indent="1820798">
              <a:spcBef>
                <a:spcPts val="1900"/>
              </a:spcBef>
              <a:buSzTx/>
              <a:buFontTx/>
              <a:buNone/>
              <a:defRPr sz="8000">
                <a:solidFill>
                  <a:srgbClr val="888888"/>
                </a:solidFill>
              </a:defRPr>
            </a:lvl2pPr>
            <a:lvl3pPr marL="0" indent="3641597">
              <a:spcBef>
                <a:spcPts val="1900"/>
              </a:spcBef>
              <a:buSzTx/>
              <a:buFontTx/>
              <a:buNone/>
              <a:defRPr sz="8000">
                <a:solidFill>
                  <a:srgbClr val="888888"/>
                </a:solidFill>
              </a:defRPr>
            </a:lvl3pPr>
            <a:lvl4pPr marL="0" indent="5462396">
              <a:spcBef>
                <a:spcPts val="1900"/>
              </a:spcBef>
              <a:buSzTx/>
              <a:buFontTx/>
              <a:buNone/>
              <a:defRPr sz="8000">
                <a:solidFill>
                  <a:srgbClr val="888888"/>
                </a:solidFill>
              </a:defRPr>
            </a:lvl4pPr>
            <a:lvl5pPr marL="0" indent="7283195">
              <a:spcBef>
                <a:spcPts val="1900"/>
              </a:spcBef>
              <a:buSzTx/>
              <a:buFontTx/>
              <a:buNone/>
              <a:defRPr sz="8000"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1" name="Nível de Corpo Um…"/>
          <p:cNvSpPr txBox="1"/>
          <p:nvPr>
            <p:ph type="body" sz="half" idx="1"/>
          </p:nvPr>
        </p:nvSpPr>
        <p:spPr>
          <a:xfrm>
            <a:off x="1170146" y="9409327"/>
            <a:ext cx="10336293" cy="26613083"/>
          </a:xfrm>
          <a:prstGeom prst="rect">
            <a:avLst/>
          </a:prstGeom>
        </p:spPr>
        <p:txBody>
          <a:bodyPr/>
          <a:lstStyle>
            <a:lvl1pPr>
              <a:spcBef>
                <a:spcPts val="2600"/>
              </a:spcBef>
              <a:defRPr sz="11200"/>
            </a:lvl1pPr>
            <a:lvl2pPr marL="3148464" indent="-1327665">
              <a:spcBef>
                <a:spcPts val="2600"/>
              </a:spcBef>
              <a:defRPr sz="11200"/>
            </a:lvl2pPr>
            <a:lvl3pPr marL="4916158" indent="-1274559">
              <a:spcBef>
                <a:spcPts val="2600"/>
              </a:spcBef>
              <a:defRPr sz="11200"/>
            </a:lvl3pPr>
            <a:lvl4pPr marL="6878574" indent="-1416177">
              <a:spcBef>
                <a:spcPts val="2600"/>
              </a:spcBef>
              <a:defRPr sz="11200"/>
            </a:lvl4pPr>
            <a:lvl5pPr marL="8699373" indent="-1416177">
              <a:spcBef>
                <a:spcPts val="2600"/>
              </a:spcBef>
              <a:defRPr sz="112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0" name="Nível de Corpo Um…"/>
          <p:cNvSpPr txBox="1"/>
          <p:nvPr>
            <p:ph type="body" sz="quarter" idx="1"/>
          </p:nvPr>
        </p:nvSpPr>
        <p:spPr>
          <a:xfrm>
            <a:off x="1170146" y="9026605"/>
            <a:ext cx="10340356" cy="376186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300"/>
              </a:spcBef>
              <a:buSzTx/>
              <a:buFontTx/>
              <a:buNone/>
              <a:defRPr b="1" sz="9600"/>
            </a:lvl1pPr>
            <a:lvl2pPr marL="0" indent="1820798">
              <a:spcBef>
                <a:spcPts val="2300"/>
              </a:spcBef>
              <a:buSzTx/>
              <a:buFontTx/>
              <a:buNone/>
              <a:defRPr b="1" sz="9600"/>
            </a:lvl2pPr>
            <a:lvl3pPr marL="0" indent="3641597">
              <a:spcBef>
                <a:spcPts val="2300"/>
              </a:spcBef>
              <a:buSzTx/>
              <a:buFontTx/>
              <a:buNone/>
              <a:defRPr b="1" sz="9600"/>
            </a:lvl3pPr>
            <a:lvl4pPr marL="0" indent="5462396">
              <a:spcBef>
                <a:spcPts val="2300"/>
              </a:spcBef>
              <a:buSzTx/>
              <a:buFontTx/>
              <a:buNone/>
              <a:defRPr b="1" sz="9600"/>
            </a:lvl4pPr>
            <a:lvl5pPr marL="0" indent="7283195">
              <a:spcBef>
                <a:spcPts val="2300"/>
              </a:spcBef>
              <a:buSzTx/>
              <a:buFontTx/>
              <a:buNone/>
              <a:defRPr b="1" sz="9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1" name="Espaço Reservado para Texto 4"/>
          <p:cNvSpPr/>
          <p:nvPr>
            <p:ph type="body" sz="quarter" idx="21"/>
          </p:nvPr>
        </p:nvSpPr>
        <p:spPr>
          <a:xfrm>
            <a:off x="11888361" y="9026605"/>
            <a:ext cx="10344420" cy="3761861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2300"/>
              </a:spcBef>
              <a:buSzTx/>
              <a:buFontTx/>
              <a:buNone/>
              <a:defRPr b="1" sz="9600"/>
            </a:pPr>
          </a:p>
        </p:txBody>
      </p:sp>
      <p:sp>
        <p:nvSpPr>
          <p:cNvPr id="5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6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o do Título"/>
          <p:cNvSpPr txBox="1"/>
          <p:nvPr>
            <p:ph type="title"/>
          </p:nvPr>
        </p:nvSpPr>
        <p:spPr>
          <a:xfrm>
            <a:off x="1170147" y="1605558"/>
            <a:ext cx="7699403" cy="6832963"/>
          </a:xfrm>
          <a:prstGeom prst="rect">
            <a:avLst/>
          </a:prstGeom>
        </p:spPr>
        <p:txBody>
          <a:bodyPr anchor="b"/>
          <a:lstStyle>
            <a:lvl1pPr algn="l">
              <a:defRPr b="1" sz="8000"/>
            </a:lvl1pPr>
          </a:lstStyle>
          <a:p>
            <a:pPr/>
            <a:r>
              <a:t>Texto do Título</a:t>
            </a:r>
          </a:p>
        </p:txBody>
      </p:sp>
      <p:sp>
        <p:nvSpPr>
          <p:cNvPr id="75" name="Nível de Corpo Um…"/>
          <p:cNvSpPr txBox="1"/>
          <p:nvPr>
            <p:ph type="body" idx="1"/>
          </p:nvPr>
        </p:nvSpPr>
        <p:spPr>
          <a:xfrm>
            <a:off x="9149894" y="1605561"/>
            <a:ext cx="13082886" cy="34416846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Espaço Reservado para Texto 3"/>
          <p:cNvSpPr/>
          <p:nvPr>
            <p:ph type="body" sz="half" idx="21"/>
          </p:nvPr>
        </p:nvSpPr>
        <p:spPr>
          <a:xfrm>
            <a:off x="1170147" y="8438523"/>
            <a:ext cx="7699403" cy="2758388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300"/>
              </a:spcBef>
              <a:buSzTx/>
              <a:buFontTx/>
              <a:buNone/>
              <a:defRPr sz="5600"/>
            </a:pPr>
          </a:p>
        </p:txBody>
      </p:sp>
      <p:sp>
        <p:nvSpPr>
          <p:cNvPr id="7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o do Título"/>
          <p:cNvSpPr txBox="1"/>
          <p:nvPr>
            <p:ph type="title"/>
          </p:nvPr>
        </p:nvSpPr>
        <p:spPr>
          <a:xfrm>
            <a:off x="4587137" y="28227973"/>
            <a:ext cx="14041756" cy="3332473"/>
          </a:xfrm>
          <a:prstGeom prst="rect">
            <a:avLst/>
          </a:prstGeom>
        </p:spPr>
        <p:txBody>
          <a:bodyPr anchor="b"/>
          <a:lstStyle>
            <a:lvl1pPr algn="l">
              <a:defRPr b="1" sz="8000"/>
            </a:lvl1pPr>
          </a:lstStyle>
          <a:p>
            <a:pPr/>
            <a:r>
              <a:t>Texto do Título</a:t>
            </a:r>
          </a:p>
        </p:txBody>
      </p:sp>
      <p:sp>
        <p:nvSpPr>
          <p:cNvPr id="85" name="Espaço Reservado para Imagem 2"/>
          <p:cNvSpPr/>
          <p:nvPr>
            <p:ph type="pic" sz="half" idx="21"/>
          </p:nvPr>
        </p:nvSpPr>
        <p:spPr>
          <a:xfrm>
            <a:off x="4587137" y="3603173"/>
            <a:ext cx="14041756" cy="241954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Nível de Corpo Um…"/>
          <p:cNvSpPr txBox="1"/>
          <p:nvPr>
            <p:ph type="body" sz="quarter" idx="1"/>
          </p:nvPr>
        </p:nvSpPr>
        <p:spPr>
          <a:xfrm>
            <a:off x="4587137" y="31560442"/>
            <a:ext cx="14041756" cy="47326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FontTx/>
              <a:buNone/>
              <a:defRPr sz="5600"/>
            </a:lvl1pPr>
            <a:lvl2pPr marL="0" indent="1820798">
              <a:spcBef>
                <a:spcPts val="1300"/>
              </a:spcBef>
              <a:buSzTx/>
              <a:buFontTx/>
              <a:buNone/>
              <a:defRPr sz="5600"/>
            </a:lvl2pPr>
            <a:lvl3pPr marL="0" indent="3641597">
              <a:spcBef>
                <a:spcPts val="1300"/>
              </a:spcBef>
              <a:buSzTx/>
              <a:buFontTx/>
              <a:buNone/>
              <a:defRPr sz="5600"/>
            </a:lvl3pPr>
            <a:lvl4pPr marL="0" indent="5462396">
              <a:spcBef>
                <a:spcPts val="1300"/>
              </a:spcBef>
              <a:buSzTx/>
              <a:buFontTx/>
              <a:buNone/>
              <a:defRPr sz="5600"/>
            </a:lvl4pPr>
            <a:lvl5pPr marL="0" indent="7283195">
              <a:spcBef>
                <a:spcPts val="1300"/>
              </a:spcBef>
              <a:buSzTx/>
              <a:buFontTx/>
              <a:buNone/>
              <a:defRPr sz="5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1" y="4762"/>
            <a:ext cx="23399644" cy="4031615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o do Título"/>
          <p:cNvSpPr txBox="1"/>
          <p:nvPr>
            <p:ph type="title"/>
          </p:nvPr>
        </p:nvSpPr>
        <p:spPr>
          <a:xfrm>
            <a:off x="1170146" y="1614896"/>
            <a:ext cx="21062634" cy="6720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079" tIns="182079" rIns="182079" bIns="182079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4" name="Nível de Corpo Um…"/>
          <p:cNvSpPr txBox="1"/>
          <p:nvPr>
            <p:ph type="body" idx="1"/>
          </p:nvPr>
        </p:nvSpPr>
        <p:spPr>
          <a:xfrm>
            <a:off x="1170146" y="9409327"/>
            <a:ext cx="21062634" cy="26613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079" tIns="182079" rIns="182079" bIns="182079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" name="Número do Slide"/>
          <p:cNvSpPr txBox="1"/>
          <p:nvPr>
            <p:ph type="sldNum" sz="quarter" idx="2"/>
          </p:nvPr>
        </p:nvSpPr>
        <p:spPr>
          <a:xfrm>
            <a:off x="21237984" y="37959954"/>
            <a:ext cx="994796" cy="978920"/>
          </a:xfrm>
          <a:prstGeom prst="rect">
            <a:avLst/>
          </a:prstGeom>
          <a:ln w="12700">
            <a:miter lim="400000"/>
          </a:ln>
        </p:spPr>
        <p:txBody>
          <a:bodyPr wrap="none" lIns="182079" tIns="182079" rIns="182079" bIns="182079" anchor="ctr">
            <a:spAutoFit/>
          </a:bodyPr>
          <a:lstStyle>
            <a:lvl1pPr algn="r">
              <a:defRPr sz="48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ctr" defTabSz="36415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5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36415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5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36415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5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36415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5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36415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5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36415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5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36415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5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36415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5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36415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5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365599" marR="0" indent="-1365599" algn="l" defTabSz="3641597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2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3111208" marR="0" indent="-1290409" algn="l" defTabSz="3641597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2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4845981" marR="0" indent="-1204383" algn="l" defTabSz="3641597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2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6907656" marR="0" indent="-1445259" algn="l" defTabSz="3641597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2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8728456" marR="0" indent="-1445260" algn="l" defTabSz="3641597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2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0549255" marR="0" indent="-1445260" algn="l" defTabSz="3641597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2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2370054" marR="0" indent="-1445260" algn="l" defTabSz="3641597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2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4190853" marR="0" indent="-1445260" algn="l" defTabSz="3641597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2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16011652" marR="0" indent="-1445260" algn="l" defTabSz="3641597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2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36415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1820798" algn="r" defTabSz="36415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3641597" algn="r" defTabSz="36415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5462396" algn="r" defTabSz="36415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7283195" algn="r" defTabSz="36415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9103994" algn="r" defTabSz="36415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0924793" algn="r" defTabSz="36415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2745593" algn="r" defTabSz="36415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4566391" algn="r" defTabSz="36415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aciel.barros@ufpe.br" TargetMode="External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 14"/>
          <p:cNvSpPr/>
          <p:nvPr/>
        </p:nvSpPr>
        <p:spPr>
          <a:xfrm>
            <a:off x="1060044" y="9865692"/>
            <a:ext cx="9577538" cy="1050722"/>
          </a:xfrm>
          <a:prstGeom prst="rect">
            <a:avLst/>
          </a:prstGeom>
          <a:solidFill>
            <a:srgbClr val="3E40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7" name="TextBox 16"/>
          <p:cNvSpPr txBox="1"/>
          <p:nvPr/>
        </p:nvSpPr>
        <p:spPr>
          <a:xfrm>
            <a:off x="1060044" y="11089829"/>
            <a:ext cx="9489290" cy="2009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ts val="5400"/>
              </a:lnSpc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estruturação, qualificação e implantação do comitê intersetorial para investigar, analisar e propor ações de prevenção a óbitos por ATT.</a:t>
            </a:r>
          </a:p>
        </p:txBody>
      </p:sp>
      <p:sp>
        <p:nvSpPr>
          <p:cNvPr id="98" name="TextBox 17"/>
          <p:cNvSpPr txBox="1"/>
          <p:nvPr/>
        </p:nvSpPr>
        <p:spPr>
          <a:xfrm>
            <a:off x="1060044" y="9937701"/>
            <a:ext cx="9489290" cy="76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400"/>
              </a:lnSpc>
              <a:defRPr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OBJETIVO DA EXPERIÊNCIA</a:t>
            </a:r>
          </a:p>
        </p:txBody>
      </p:sp>
      <p:sp>
        <p:nvSpPr>
          <p:cNvPr id="99" name="TextBox 55"/>
          <p:cNvSpPr txBox="1"/>
          <p:nvPr/>
        </p:nvSpPr>
        <p:spPr>
          <a:xfrm>
            <a:off x="562354" y="4826109"/>
            <a:ext cx="22319169" cy="1906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000"/>
              </a:lnSpc>
              <a:defRPr b="1" sz="4400">
                <a:solidFill>
                  <a:srgbClr val="0089C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Implantação do Comitê Regional de Vigilância de Óbitos por Acidente de Transporte Terrestre (CRVOATT) na I Gerência Regional de Saúde de Pernambuco</a:t>
            </a:r>
          </a:p>
        </p:txBody>
      </p:sp>
      <p:sp>
        <p:nvSpPr>
          <p:cNvPr id="100" name="TextBox 56"/>
          <p:cNvSpPr txBox="1"/>
          <p:nvPr/>
        </p:nvSpPr>
        <p:spPr>
          <a:xfrm>
            <a:off x="1471455" y="6438973"/>
            <a:ext cx="20500965" cy="1218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000"/>
              </a:lnSpc>
              <a:defRPr sz="39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b="1" sz="2800"/>
              <a:t>Maciel Barros Lira</a:t>
            </a:r>
            <a:r>
              <a:rPr b="1" baseline="31999" sz="2800"/>
              <a:t>1,2</a:t>
            </a:r>
            <a:r>
              <a:rPr b="1" sz="2800"/>
              <a:t>*, Erika Patricia Santos Silva</a:t>
            </a:r>
            <a:r>
              <a:rPr b="1" baseline="31999" sz="2800"/>
              <a:t>1</a:t>
            </a:r>
            <a:r>
              <a:rPr b="1" sz="2800"/>
              <a:t>, Maria de Fatima Pinto Ribeiro</a:t>
            </a:r>
            <a:r>
              <a:rPr b="1" baseline="31999" sz="2800"/>
              <a:t>1</a:t>
            </a:r>
            <a:r>
              <a:rPr b="1" sz="2800"/>
              <a:t>,Clovis Eduardo de Moura Costa</a:t>
            </a:r>
            <a:r>
              <a:rPr b="1" baseline="31999" sz="2800"/>
              <a:t>1</a:t>
            </a:r>
            <a:r>
              <a:rPr b="1" sz="2800"/>
              <a:t>, Djane Luiza da Silva</a:t>
            </a:r>
            <a:r>
              <a:rPr b="1" baseline="31999" sz="2800"/>
              <a:t>1</a:t>
            </a:r>
            <a:r>
              <a:rPr b="1" sz="2800"/>
              <a:t>, Adriana Maria da Silva</a:t>
            </a:r>
            <a:r>
              <a:rPr b="1" baseline="31999" sz="2800"/>
              <a:t>1</a:t>
            </a:r>
            <a:r>
              <a:rPr b="1" sz="2800"/>
              <a:t>, Elaine Cristina Bomfim de Lima</a:t>
            </a:r>
            <a:r>
              <a:rPr b="1" baseline="31999" sz="2800"/>
              <a:t>1</a:t>
            </a:r>
          </a:p>
        </p:txBody>
      </p:sp>
      <p:sp>
        <p:nvSpPr>
          <p:cNvPr id="101" name="TextBox 57"/>
          <p:cNvSpPr txBox="1"/>
          <p:nvPr/>
        </p:nvSpPr>
        <p:spPr>
          <a:xfrm>
            <a:off x="859497" y="8127220"/>
            <a:ext cx="21674406" cy="1350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algn="ctr">
              <a:lnSpc>
                <a:spcPts val="3600"/>
              </a:lnSpc>
              <a:defRPr sz="2400">
                <a:latin typeface="Montserrat"/>
                <a:ea typeface="Montserrat"/>
                <a:cs typeface="Montserrat"/>
                <a:sym typeface="Montserrat"/>
              </a:defRPr>
            </a:pPr>
            <a:r>
              <a:t>¹I Regional de Saúde/Secretaria de Saúde de Pernambuco (I GERES/SES-PE), Recife, Pernambuco. ²Universidade Federal de Pernambuco (UFPE), Recife, Pernambuco.</a:t>
            </a:r>
            <a:br/>
            <a:r>
              <a:t>*Autor correspondente: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maciel.barros@ufpe.br</a:t>
            </a:r>
          </a:p>
        </p:txBody>
      </p:sp>
      <p:sp>
        <p:nvSpPr>
          <p:cNvPr id="102" name="Freeform 14"/>
          <p:cNvSpPr/>
          <p:nvPr/>
        </p:nvSpPr>
        <p:spPr>
          <a:xfrm>
            <a:off x="972270" y="13715900"/>
            <a:ext cx="9577538" cy="1050722"/>
          </a:xfrm>
          <a:prstGeom prst="rect">
            <a:avLst/>
          </a:prstGeom>
          <a:solidFill>
            <a:srgbClr val="3E40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3" name="TextBox 16"/>
          <p:cNvSpPr txBox="1"/>
          <p:nvPr/>
        </p:nvSpPr>
        <p:spPr>
          <a:xfrm>
            <a:off x="972270" y="14940036"/>
            <a:ext cx="9649074" cy="7495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ts val="5400"/>
              </a:lnSpc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experiência consistiu na apresentação do regimento do comitê, do perfil epidemiológico da morbimortalidade por ATT, discussão das fichas de investigação de óbito por ATT do município, hospitalar e de síntese. Destacou-se, principalmente, a dinâmica de simulação da investigação de dois casos de um município, com o preenchimento simulado realizado por diferentes atores. Ao final, foram definidas pactuações, atribuições, o fluxo de investigação e cronograma de atividades.</a:t>
            </a:r>
          </a:p>
        </p:txBody>
      </p:sp>
      <p:sp>
        <p:nvSpPr>
          <p:cNvPr id="104" name="TextBox 17"/>
          <p:cNvSpPr txBox="1"/>
          <p:nvPr/>
        </p:nvSpPr>
        <p:spPr>
          <a:xfrm>
            <a:off x="972270" y="13787910"/>
            <a:ext cx="9849330" cy="76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400"/>
              </a:lnSpc>
              <a:defRPr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DESCRIÇÃO DA EXPERIÊNCIA</a:t>
            </a:r>
          </a:p>
        </p:txBody>
      </p:sp>
      <p:sp>
        <p:nvSpPr>
          <p:cNvPr id="105" name="Freeform 14"/>
          <p:cNvSpPr/>
          <p:nvPr/>
        </p:nvSpPr>
        <p:spPr>
          <a:xfrm>
            <a:off x="980152" y="22820548"/>
            <a:ext cx="9577539" cy="1050722"/>
          </a:xfrm>
          <a:prstGeom prst="rect">
            <a:avLst/>
          </a:prstGeom>
          <a:solidFill>
            <a:srgbClr val="3E40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lnSpc>
                <a:spcPts val="6400"/>
              </a:lnSpc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APRENDIZADO E ANÁLISE CRÍTICA</a:t>
            </a:r>
          </a:p>
        </p:txBody>
      </p:sp>
      <p:sp>
        <p:nvSpPr>
          <p:cNvPr id="106" name="TextBox 16"/>
          <p:cNvSpPr txBox="1"/>
          <p:nvPr/>
        </p:nvSpPr>
        <p:spPr>
          <a:xfrm>
            <a:off x="980153" y="23972676"/>
            <a:ext cx="9649073" cy="6799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ts val="5400"/>
              </a:lnSpc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criação do comitê evidenciou a importância da colaboração intersetorial (Saúde, Segurança Pública, Trânsito) para uma análise multidimensional dos óbitos por ATT. Considerando as necessidades das políticas transversais. No intuito de garantir a manutenção da integração no compartilhamento de informações entre as diferentes instituições para investigação qualificada e em tempo oportuno.</a:t>
            </a:r>
          </a:p>
        </p:txBody>
      </p:sp>
      <p:sp>
        <p:nvSpPr>
          <p:cNvPr id="107" name="Freeform 14"/>
          <p:cNvSpPr/>
          <p:nvPr/>
        </p:nvSpPr>
        <p:spPr>
          <a:xfrm>
            <a:off x="936502" y="30503204"/>
            <a:ext cx="9577539" cy="1050722"/>
          </a:xfrm>
          <a:prstGeom prst="rect">
            <a:avLst/>
          </a:prstGeom>
          <a:solidFill>
            <a:srgbClr val="3E40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lnSpc>
                <a:spcPts val="6400"/>
              </a:lnSpc>
              <a:defRPr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OBJETIVOS</a:t>
            </a:r>
          </a:p>
        </p:txBody>
      </p:sp>
      <p:sp>
        <p:nvSpPr>
          <p:cNvPr id="108" name="TextBox 16"/>
          <p:cNvSpPr txBox="1"/>
          <p:nvPr/>
        </p:nvSpPr>
        <p:spPr>
          <a:xfrm>
            <a:off x="936503" y="31727341"/>
            <a:ext cx="9649073" cy="6113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5400"/>
              </a:lnSpc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t>Treinar os profissionais das vigilâncias epidemiológicas municipais para a investigação e discussão dos óbitos por ATT; Analisar os fatores determinantes e condicionantes dos óbitos por acidentes de transporte terrestre; determinar o perfil de mortalidade; identificar fatores de risco e proteção.</a:t>
            </a:r>
          </a:p>
          <a:p>
            <a:pPr algn="just">
              <a:lnSpc>
                <a:spcPts val="5400"/>
              </a:lnSpc>
              <a:defRPr sz="33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9" name="Freeform 14"/>
          <p:cNvSpPr/>
          <p:nvPr/>
        </p:nvSpPr>
        <p:spPr>
          <a:xfrm>
            <a:off x="12249404" y="9875358"/>
            <a:ext cx="9577539" cy="1050722"/>
          </a:xfrm>
          <a:prstGeom prst="rect">
            <a:avLst/>
          </a:prstGeom>
          <a:solidFill>
            <a:srgbClr val="3E409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0" name="TextBox 16"/>
          <p:cNvSpPr txBox="1"/>
          <p:nvPr/>
        </p:nvSpPr>
        <p:spPr>
          <a:xfrm>
            <a:off x="12249405" y="11099496"/>
            <a:ext cx="9649073" cy="886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ts val="5400"/>
              </a:lnSpc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Os sistemas de investigação de óbitos e os programas de vigilância de doenças têm o potencial de orientar os serviços e a criação de políticas públicas voltadas para a redução da morbimortalidade (MCGOWAN; VIENS, 2010). A implantação do comitê possibilitou a sistematização do seu regimento, a realização de oficina de capacitação, a pactuação de prioridades e a criação de um fluxo de investigação qualificada, voltado à compreensão das circunstâncias e dos fatores associados, resultando na produção de informações estratégicas para o aprimoramento das ações de vigilância e prevenção de ATT.</a:t>
            </a:r>
          </a:p>
        </p:txBody>
      </p:sp>
      <p:sp>
        <p:nvSpPr>
          <p:cNvPr id="111" name="TextBox 17"/>
          <p:cNvSpPr txBox="1"/>
          <p:nvPr/>
        </p:nvSpPr>
        <p:spPr>
          <a:xfrm>
            <a:off x="12249404" y="9947368"/>
            <a:ext cx="9849331" cy="76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400"/>
              </a:lnSpc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RESULTADOS</a:t>
            </a:r>
          </a:p>
        </p:txBody>
      </p:sp>
      <p:sp>
        <p:nvSpPr>
          <p:cNvPr id="112" name="Freeform 14"/>
          <p:cNvSpPr/>
          <p:nvPr/>
        </p:nvSpPr>
        <p:spPr>
          <a:xfrm>
            <a:off x="12127805" y="26417673"/>
            <a:ext cx="9577539" cy="1050722"/>
          </a:xfrm>
          <a:prstGeom prst="rect">
            <a:avLst/>
          </a:prstGeom>
          <a:solidFill>
            <a:srgbClr val="3E40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lnSpc>
                <a:spcPts val="6400"/>
              </a:lnSpc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CONCLUSÃO</a:t>
            </a:r>
          </a:p>
        </p:txBody>
      </p:sp>
      <p:sp>
        <p:nvSpPr>
          <p:cNvPr id="113" name="TextBox 16"/>
          <p:cNvSpPr txBox="1"/>
          <p:nvPr/>
        </p:nvSpPr>
        <p:spPr>
          <a:xfrm>
            <a:off x="12127806" y="27569801"/>
            <a:ext cx="9649073" cy="681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ts val="5400"/>
              </a:lnSpc>
              <a:defRPr sz="3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implantação do CRVOATT se constitui como uma ferramenta estratégica e fundamental para a vigilância e prevenção de mortes no trânsito. Recomenda-se o fortalecimento contínuo do comitê, a efetiva participação dos órgãos envolvidos e a utilização dos relatórios para nortear políticas públicas, campanhas educativas e ações de fiscalização, com foco especial na redução da mortalidade de motociclistas na I Região de Saúde.</a:t>
            </a:r>
          </a:p>
        </p:txBody>
      </p:sp>
      <p:sp>
        <p:nvSpPr>
          <p:cNvPr id="114" name="TextBox 58"/>
          <p:cNvSpPr txBox="1"/>
          <p:nvPr/>
        </p:nvSpPr>
        <p:spPr>
          <a:xfrm>
            <a:off x="12213401" y="34589884"/>
            <a:ext cx="6097113" cy="78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400"/>
              </a:lnSpc>
              <a:defRPr b="1" sz="45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Referências</a:t>
            </a:r>
          </a:p>
        </p:txBody>
      </p:sp>
      <p:sp>
        <p:nvSpPr>
          <p:cNvPr id="115" name="TextBox 60"/>
          <p:cNvSpPr txBox="1"/>
          <p:nvPr/>
        </p:nvSpPr>
        <p:spPr>
          <a:xfrm>
            <a:off x="12213401" y="35513106"/>
            <a:ext cx="9721081" cy="3956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4000"/>
              </a:lnSpc>
              <a:defRPr sz="2400">
                <a:latin typeface="Montserrat"/>
                <a:ea typeface="Montserrat"/>
                <a:cs typeface="Montserrat"/>
                <a:sym typeface="Montserrat"/>
              </a:defRPr>
            </a:pPr>
            <a:r>
              <a:t>MCGOWAN, C. R. ; VIENS, A. M. Death investigation systems and disease surveillance. </a:t>
            </a:r>
            <a:r>
              <a:rPr b="1"/>
              <a:t>Epidemiology and Infection</a:t>
            </a:r>
            <a:r>
              <a:t>, v. 139, n. 7, p. 986–990, 2010. Disponível em: &lt;https://pubmed.ncbi.nlm.nih.gov/21156100/&gt;. Acesso em: 31 set. 2025.</a:t>
            </a:r>
          </a:p>
          <a:p>
            <a:pPr defTabSz="457200">
              <a:spcBef>
                <a:spcPts val="16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‌</a:t>
            </a:r>
          </a:p>
          <a:p>
            <a:pPr algn="just">
              <a:lnSpc>
                <a:spcPts val="4000"/>
              </a:lnSpc>
              <a:defRPr sz="2400"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 algn="just">
              <a:lnSpc>
                <a:spcPts val="4000"/>
              </a:lnSpc>
              <a:defRPr sz="2400"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pic>
        <p:nvPicPr>
          <p:cNvPr id="116" name="filme-colado.png" descr="filme-colad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27569" y="20411468"/>
            <a:ext cx="9721082" cy="5468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364159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364159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364159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364159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