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>
      <p:cViewPr>
        <p:scale>
          <a:sx n="65" d="100"/>
          <a:sy n="65" d="100"/>
        </p:scale>
        <p:origin x="-78" y="-7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28637" y="11089829"/>
            <a:ext cx="9358379" cy="2090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Implementação do Índice Global de Qualidade (IGQ) nos Contratos de Gestão da SES-PE.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986026" y="4232163"/>
            <a:ext cx="17754921" cy="35123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 smtClean="0">
                <a:solidFill>
                  <a:srgbClr val="0089CD"/>
                </a:solidFill>
                <a:latin typeface="Montserrat"/>
              </a:rPr>
              <a:t>Índice </a:t>
            </a:r>
            <a:r>
              <a:rPr lang="pt-BR" sz="5400" b="1" dirty="0" smtClean="0">
                <a:solidFill>
                  <a:srgbClr val="0089CD"/>
                </a:solidFill>
                <a:latin typeface="Montserrat"/>
              </a:rPr>
              <a:t>Global de Qualidade: inovação na avaliação e monitoramento dos Contratos de Gestão da SES-PE</a:t>
            </a: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2485960" y="6518179"/>
            <a:ext cx="19431136" cy="7758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400" dirty="0" smtClean="0"/>
              <a:t>Maria </a:t>
            </a:r>
            <a:r>
              <a:rPr lang="pt-BR" sz="2400" dirty="0" err="1" smtClean="0"/>
              <a:t>Goretti</a:t>
            </a:r>
            <a:r>
              <a:rPr lang="pt-BR" sz="2400" dirty="0" smtClean="0"/>
              <a:t> dos Santos Feitosa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pt-BR" sz="2400" dirty="0" smtClean="0"/>
              <a:t>Isabela Guedes Ferreira </a:t>
            </a:r>
            <a:r>
              <a:rPr lang="pt-BR" sz="2400" dirty="0" err="1" smtClean="0"/>
              <a:t>Lima</a:t>
            </a:r>
            <a:r>
              <a:rPr lang="pt-BR" sz="2400" b="1" dirty="0" err="1" smtClean="0"/>
              <a:t>¹</a:t>
            </a:r>
            <a:r>
              <a:rPr lang="pt-BR" sz="2400" b="1" dirty="0" smtClean="0"/>
              <a:t>, </a:t>
            </a:r>
            <a:r>
              <a:rPr lang="pt-BR" sz="2400" dirty="0" smtClean="0"/>
              <a:t>João Carlos Batista </a:t>
            </a:r>
            <a:r>
              <a:rPr lang="pt-BR" sz="2400" dirty="0" err="1" smtClean="0"/>
              <a:t>Santos</a:t>
            </a:r>
            <a:r>
              <a:rPr lang="pt-BR" sz="2400" b="1" dirty="0" err="1" smtClean="0"/>
              <a:t>¹</a:t>
            </a:r>
            <a:r>
              <a:rPr lang="pt-BR" sz="2400" dirty="0" smtClean="0"/>
              <a:t>, </a:t>
            </a:r>
            <a:r>
              <a:rPr lang="pt-BR" sz="2400" dirty="0" err="1" smtClean="0"/>
              <a:t>Ivson</a:t>
            </a:r>
            <a:r>
              <a:rPr lang="pt-BR" sz="2400" dirty="0" smtClean="0"/>
              <a:t> Cláudio Alves </a:t>
            </a:r>
            <a:r>
              <a:rPr lang="pt-BR" sz="2400" dirty="0" err="1" smtClean="0"/>
              <a:t>Galvão</a:t>
            </a:r>
            <a:r>
              <a:rPr lang="pt-BR" sz="2400" b="1" dirty="0" err="1" smtClean="0"/>
              <a:t>¹</a:t>
            </a:r>
            <a:r>
              <a:rPr lang="pt-BR" sz="2400" dirty="0" smtClean="0"/>
              <a:t>, Tatiana Lima de </a:t>
            </a:r>
            <a:r>
              <a:rPr lang="pt-BR" sz="2400" dirty="0" err="1" smtClean="0"/>
              <a:t>Almeida</a:t>
            </a:r>
            <a:r>
              <a:rPr lang="pt-BR" sz="2400" b="1" dirty="0" err="1" smtClean="0"/>
              <a:t>¹</a:t>
            </a:r>
            <a:r>
              <a:rPr lang="pt-BR" sz="2400" b="1" dirty="0" smtClean="0"/>
              <a:t>, </a:t>
            </a:r>
            <a:r>
              <a:rPr lang="pt-BR" sz="2400" dirty="0" smtClean="0"/>
              <a:t> </a:t>
            </a:r>
            <a:r>
              <a:rPr lang="pt-BR" sz="2400" dirty="0" err="1" smtClean="0"/>
              <a:t>Yasmim</a:t>
            </a:r>
            <a:r>
              <a:rPr lang="pt-BR" sz="2400" dirty="0" smtClean="0"/>
              <a:t> Lopes de </a:t>
            </a:r>
            <a:r>
              <a:rPr lang="pt-BR" sz="2400" dirty="0" err="1" smtClean="0"/>
              <a:t>Moraes</a:t>
            </a:r>
            <a:r>
              <a:rPr lang="pt-BR" sz="2400" b="1" dirty="0" err="1" smtClean="0"/>
              <a:t>¹</a:t>
            </a:r>
            <a:r>
              <a:rPr lang="pt-BR" sz="2400" dirty="0" smtClean="0"/>
              <a:t>, </a:t>
            </a:r>
            <a:r>
              <a:rPr lang="pt-BR" sz="2400" dirty="0" err="1" smtClean="0"/>
              <a:t>Layza</a:t>
            </a:r>
            <a:r>
              <a:rPr lang="pt-BR" sz="2400" dirty="0" smtClean="0"/>
              <a:t> </a:t>
            </a:r>
            <a:r>
              <a:rPr lang="pt-BR" sz="2400" dirty="0" err="1" smtClean="0"/>
              <a:t>kailane</a:t>
            </a:r>
            <a:r>
              <a:rPr lang="pt-BR" sz="2400" dirty="0" smtClean="0"/>
              <a:t> Lima </a:t>
            </a:r>
            <a:r>
              <a:rPr lang="pt-BR" sz="2400" dirty="0" err="1" smtClean="0"/>
              <a:t>Lopes</a:t>
            </a:r>
            <a:r>
              <a:rPr lang="pt-BR" sz="2400" b="1" dirty="0" err="1" smtClean="0"/>
              <a:t>¹</a:t>
            </a:r>
            <a:r>
              <a:rPr lang="pt-BR" sz="2400" dirty="0" smtClean="0"/>
              <a:t>, </a:t>
            </a:r>
            <a:endParaRPr lang="pt-BR" sz="2400" b="1" dirty="0" smtClean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400" dirty="0" smtClean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400" dirty="0" smtClean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400" dirty="0" smtClean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400" dirty="0" smtClean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400" dirty="0" smtClean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400" dirty="0" smtClean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dirty="0" smtClean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dirty="0" smtClean="0"/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dirty="0" smtClean="0"/>
          </a:p>
        </p:txBody>
      </p:sp>
      <p:sp>
        <p:nvSpPr>
          <p:cNvPr id="12" name="TextBox 57"/>
          <p:cNvSpPr txBox="1"/>
          <p:nvPr/>
        </p:nvSpPr>
        <p:spPr>
          <a:xfrm>
            <a:off x="557134" y="7946939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Recife,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Goretti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Feitosa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mariagoretti.feitosa@ufpe.br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200076" y="1501930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342952" y="16376623"/>
            <a:ext cx="9286940" cy="6322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O IGQ foi desenvolvido pela DGMCG como ferramenta inédita para avaliação dos contratos de gestão. Composto por indicadores definidos a partir de referenciais técnicos e teóricos, alinhados a políticas vigentes, serviços de excelência, instituições de pesquisa e séries históricas, é analisado em pontuação única de até 100 pontos. O modelo induz qualidade global, permite comparabilidade entre unidades e associa-se à sistemática de pagamento, com descontos abaixo de 90 pontos.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985762" y="15162177"/>
            <a:ext cx="9849330" cy="731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57200" y="24627333"/>
            <a:ext cx="9358378" cy="6322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A </a:t>
            </a:r>
            <a:r>
              <a:rPr lang="pt-BR" sz="2800" dirty="0" smtClean="0"/>
              <a:t>experiência evidencia que a pontuação única, com caráter comparativo, traduz a qualidade do cuidado em parâmetros objetivos e fortalece o papel fiscalizador do Estado. O processo revelou desafios de adaptação técnica e cultural das equipes, mas também contribuiu para consolidar a cultura de monitoramento, estimulando </a:t>
            </a:r>
            <a:r>
              <a:rPr lang="pt-BR" sz="2800" dirty="0" err="1" smtClean="0"/>
              <a:t>corresponsabilidade</a:t>
            </a:r>
            <a:r>
              <a:rPr lang="pt-BR" sz="2800" dirty="0" smtClean="0"/>
              <a:t> das OSS na qualificação assistencial e no alcance de metas baseadas em evidências.</a:t>
            </a:r>
            <a:endParaRPr lang="en-US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Promover a mudança do enfoque </a:t>
            </a:r>
            <a:r>
              <a:rPr lang="pt-BR" sz="2800" dirty="0" err="1" smtClean="0"/>
              <a:t>gerencialista</a:t>
            </a:r>
            <a:r>
              <a:rPr lang="pt-BR" sz="2800" dirty="0" smtClean="0"/>
              <a:t> para a gestão orientada à qualidade assistencial e à segurança do paciente, fortalecendo o monitoramento e avaliação dos Contratos de Gestão das Organizações Sociais de Saúde (OSS).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344404" y="1501930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15842" y="16448061"/>
            <a:ext cx="9358378" cy="7027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O IGQ foi implantado no Hospital Miguel Arraes, Hospital Fernando Bezerra, Hospital Nossa Senhora das Graças, Hospital João Murilo de Oliveira, Hospital Brites de Albuquerque, Hospital Dom Malan, Hospital Emília Câmara e UPA </a:t>
            </a:r>
            <a:r>
              <a:rPr lang="pt-BR" sz="2800" dirty="0" err="1" smtClean="0"/>
              <a:t>Imbiribeira</a:t>
            </a:r>
            <a:r>
              <a:rPr lang="pt-BR" sz="2800" dirty="0" smtClean="0"/>
              <a:t>. Observou-se mobilização das equipes em aperfeiçoar práticas assistenciais e processos internos. O índice tem sido bem recebido pelos gestores, reconhecido como instrumento de indução à melhoria contínua e integração entre gestão e assistência.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344404" y="15090739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4911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O </a:t>
            </a:r>
            <a:r>
              <a:rPr lang="pt-BR" sz="2800" dirty="0" smtClean="0"/>
              <a:t>IGQ configura-se como inovação no modelo de gestão por OSS no Brasil ao alinhar avaliação contratual, qualidade e segurança do paciente. Recomenda-se sua expansão progressiva na rede estadual, o aperfeiçoamento das metas e a manutenção do vínculo entre pontuação e sistemática de pagamento, assegurando sustentabilidade e impacto positivo no cuidado.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51132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00076" y="32521611"/>
            <a:ext cx="19145384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2400" b="1" dirty="0" smtClean="0"/>
              <a:t>ASSOCIAÇÃO NACIONAL DE HOSPITAIS PRIVADOS (ANAHP).</a:t>
            </a:r>
            <a:r>
              <a:rPr lang="pt-BR" sz="2400" dirty="0" smtClean="0"/>
              <a:t> </a:t>
            </a:r>
            <a:r>
              <a:rPr lang="pt-BR" sz="2400" i="1" dirty="0" smtClean="0"/>
              <a:t>Observatório ANAHP</a:t>
            </a:r>
            <a:r>
              <a:rPr lang="pt-BR" sz="2400" dirty="0" smtClean="0"/>
              <a:t>. 3. ed. São Paulo: ANAHP, 2011</a:t>
            </a:r>
            <a:r>
              <a:rPr lang="pt-BR" sz="2400" dirty="0" smtClean="0"/>
              <a:t>.</a:t>
            </a:r>
          </a:p>
          <a:p>
            <a:endParaRPr lang="pt-BR" sz="2400" dirty="0" smtClean="0"/>
          </a:p>
          <a:p>
            <a:r>
              <a:rPr lang="pt-BR" sz="2400" b="1" dirty="0" smtClean="0"/>
              <a:t>QUALISS</a:t>
            </a:r>
            <a:r>
              <a:rPr lang="pt-BR" sz="2400" b="1" dirty="0" smtClean="0"/>
              <a:t>; AGÊNCIA NACIONAL DE SAÚDE SUPLEMENTAR – ANS; BRASIL. MINISTÉRIO DA SAÚDE.</a:t>
            </a:r>
            <a:r>
              <a:rPr lang="pt-BR" sz="2400" dirty="0" smtClean="0"/>
              <a:t> </a:t>
            </a:r>
            <a:r>
              <a:rPr lang="pt-BR" sz="2400" i="1" dirty="0" smtClean="0"/>
              <a:t>Densidade de incidência de queda resultando em lesão em paciente: domínio segurança.</a:t>
            </a:r>
            <a:r>
              <a:rPr lang="pt-BR" sz="2400" dirty="0" smtClean="0"/>
              <a:t> Ficha Técnica, [S. l.], p. 1–4. Disponível em: https://www.gov.br/ans/pt-br/arquivos/assuntos/prestadores/qualiss-programa-de-qualificacao-dos-prestadores-de-servicos-de-saude-1/Ficha_tecnica_indicador_13.pdf. Acesso em: 30 maio 2025</a:t>
            </a:r>
            <a:r>
              <a:rPr lang="pt-BR" sz="2400" dirty="0" smtClean="0"/>
              <a:t>.</a:t>
            </a:r>
          </a:p>
          <a:p>
            <a:endParaRPr lang="pt-BR" sz="2400" dirty="0" smtClean="0"/>
          </a:p>
          <a:p>
            <a:r>
              <a:rPr lang="pt-BR" sz="2400" b="1" dirty="0" smtClean="0"/>
              <a:t>AGÊNCIA NACIONAL DE SAÚDE SUPLEMENTAR – ANS; BRASIL. MINISTÉRIO DA SAÚDE.</a:t>
            </a:r>
            <a:r>
              <a:rPr lang="pt-BR" sz="2400" dirty="0" smtClean="0"/>
              <a:t> </a:t>
            </a:r>
            <a:r>
              <a:rPr lang="pt-BR" sz="2400" i="1" dirty="0" smtClean="0"/>
              <a:t>Taxa de mortalidade cirúrgica por ASA.</a:t>
            </a:r>
            <a:r>
              <a:rPr lang="pt-BR" sz="2400" dirty="0" smtClean="0"/>
              <a:t> ANS, [S. l.], p. 1–4, 1 nov. 2012. Disponível em: https://www.gov.br/ans/pt-br/arquivos/assuntos/prestadores/qualiss-programa-de-qualificacao-dos-prestadores-de-servicos-de-saude-1/versao-anterior-do-qualiss/e-eft-03.pdf. Acesso em: 23 maio 2025.</a:t>
            </a:r>
          </a:p>
          <a:p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dirty="0" smtClean="0"/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/>
            </a:r>
            <a:br>
              <a:rPr lang="pt-BR" sz="2400" dirty="0" smtClean="0"/>
            </a:br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/>
            </a:r>
            <a:br>
              <a:rPr lang="pt-BR" sz="2400" dirty="0" smtClean="0"/>
            </a:b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544</Words>
  <Application>Microsoft Macintosh PowerPoint</Application>
  <PresentationFormat>Personalizar</PresentationFormat>
  <Paragraphs>35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mgoretti.feitosa</cp:lastModifiedBy>
  <cp:revision>51</cp:revision>
  <dcterms:created xsi:type="dcterms:W3CDTF">2025-09-30T13:28:19Z</dcterms:created>
  <dcterms:modified xsi:type="dcterms:W3CDTF">2025-10-31T17:15:10Z</dcterms:modified>
</cp:coreProperties>
</file>