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3402925" cy="40325675"/>
  <p:notesSz cx="6858000" cy="9144000"/>
  <p:defaultTextStyle>
    <a:defPPr>
      <a:defRPr lang="pt-BR"/>
    </a:defPPr>
    <a:lvl1pPr marL="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54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72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27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45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54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720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265" algn="l" defTabSz="3641725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 userDrawn="1">
          <p15:clr>
            <a:srgbClr val="A4A3A4"/>
          </p15:clr>
        </p15:guide>
        <p15:guide id="2" pos="73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>
        <p:scale>
          <a:sx n="35" d="100"/>
          <a:sy n="35" d="100"/>
        </p:scale>
        <p:origin x="-2184" y="3888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54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72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27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45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54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72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26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545" indent="0">
              <a:buNone/>
              <a:defRPr sz="8000" b="1"/>
            </a:lvl2pPr>
            <a:lvl3pPr marL="3641725" indent="0">
              <a:buNone/>
              <a:defRPr sz="7200" b="1"/>
            </a:lvl3pPr>
            <a:lvl4pPr marL="5462270" indent="0">
              <a:buNone/>
              <a:defRPr sz="6400" b="1"/>
            </a:lvl4pPr>
            <a:lvl5pPr marL="7283450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540" indent="0">
              <a:buNone/>
              <a:defRPr sz="6400" b="1"/>
            </a:lvl7pPr>
            <a:lvl8pPr marL="12745720" indent="0">
              <a:buNone/>
              <a:defRPr sz="6400" b="1"/>
            </a:lvl8pPr>
            <a:lvl9pPr marL="14566265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545" indent="0">
              <a:buNone/>
              <a:defRPr sz="8000" b="1"/>
            </a:lvl2pPr>
            <a:lvl3pPr marL="3641725" indent="0">
              <a:buNone/>
              <a:defRPr sz="7200" b="1"/>
            </a:lvl3pPr>
            <a:lvl4pPr marL="5462270" indent="0">
              <a:buNone/>
              <a:defRPr sz="6400" b="1"/>
            </a:lvl4pPr>
            <a:lvl5pPr marL="7283450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540" indent="0">
              <a:buNone/>
              <a:defRPr sz="6400" b="1"/>
            </a:lvl7pPr>
            <a:lvl8pPr marL="12745720" indent="0">
              <a:buNone/>
              <a:defRPr sz="6400" b="1"/>
            </a:lvl8pPr>
            <a:lvl9pPr marL="14566265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545" indent="0">
              <a:buNone/>
              <a:defRPr sz="4800"/>
            </a:lvl2pPr>
            <a:lvl3pPr marL="3641725" indent="0">
              <a:buNone/>
              <a:defRPr sz="4000"/>
            </a:lvl3pPr>
            <a:lvl4pPr marL="5462270" indent="0">
              <a:buNone/>
              <a:defRPr sz="3600"/>
            </a:lvl4pPr>
            <a:lvl5pPr marL="7283450" indent="0">
              <a:buNone/>
              <a:defRPr sz="3600"/>
            </a:lvl5pPr>
            <a:lvl6pPr marL="9103995" indent="0">
              <a:buNone/>
              <a:defRPr sz="3600"/>
            </a:lvl6pPr>
            <a:lvl7pPr marL="10924540" indent="0">
              <a:buNone/>
              <a:defRPr sz="3600"/>
            </a:lvl7pPr>
            <a:lvl8pPr marL="12745720" indent="0">
              <a:buNone/>
              <a:defRPr sz="3600"/>
            </a:lvl8pPr>
            <a:lvl9pPr marL="14566265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545" indent="0">
              <a:buNone/>
              <a:defRPr sz="11200"/>
            </a:lvl2pPr>
            <a:lvl3pPr marL="3641725" indent="0">
              <a:buNone/>
              <a:defRPr sz="9600"/>
            </a:lvl3pPr>
            <a:lvl4pPr marL="5462270" indent="0">
              <a:buNone/>
              <a:defRPr sz="8000"/>
            </a:lvl4pPr>
            <a:lvl5pPr marL="7283450" indent="0">
              <a:buNone/>
              <a:defRPr sz="8000"/>
            </a:lvl5pPr>
            <a:lvl6pPr marL="9103995" indent="0">
              <a:buNone/>
              <a:defRPr sz="8000"/>
            </a:lvl6pPr>
            <a:lvl7pPr marL="10924540" indent="0">
              <a:buNone/>
              <a:defRPr sz="8000"/>
            </a:lvl7pPr>
            <a:lvl8pPr marL="12745720" indent="0">
              <a:buNone/>
              <a:defRPr sz="8000"/>
            </a:lvl8pPr>
            <a:lvl9pPr marL="14566265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545" indent="0">
              <a:buNone/>
              <a:defRPr sz="4800"/>
            </a:lvl2pPr>
            <a:lvl3pPr marL="3641725" indent="0">
              <a:buNone/>
              <a:defRPr sz="4000"/>
            </a:lvl3pPr>
            <a:lvl4pPr marL="5462270" indent="0">
              <a:buNone/>
              <a:defRPr sz="3600"/>
            </a:lvl4pPr>
            <a:lvl5pPr marL="7283450" indent="0">
              <a:buNone/>
              <a:defRPr sz="3600"/>
            </a:lvl5pPr>
            <a:lvl6pPr marL="9103995" indent="0">
              <a:buNone/>
              <a:defRPr sz="3600"/>
            </a:lvl6pPr>
            <a:lvl7pPr marL="10924540" indent="0">
              <a:buNone/>
              <a:defRPr sz="3600"/>
            </a:lvl7pPr>
            <a:lvl8pPr marL="12745720" indent="0">
              <a:buNone/>
              <a:defRPr sz="3600"/>
            </a:lvl8pPr>
            <a:lvl9pPr marL="14566265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2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725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885" indent="-1365885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9100" indent="-1137920" algn="l" defTabSz="364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231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86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40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58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3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6310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855" indent="-910590" algn="l" defTabSz="3641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54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72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27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45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54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720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265" algn="l" defTabSz="364172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1089829"/>
            <a:ext cx="9649072" cy="1938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pt-BR" sz="2800" dirty="0"/>
              <a:t>Implantar no CIEVS Jaboat</a:t>
            </a:r>
            <a:r>
              <a:rPr lang="en-US" altLang="en-US" sz="2800" dirty="0"/>
              <a:t>ã</a:t>
            </a:r>
            <a:r>
              <a:rPr lang="en-US" altLang="pt-BR" sz="2800" dirty="0"/>
              <a:t>o a Sala de Situa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em Sa</a:t>
            </a:r>
            <a:r>
              <a:rPr lang="en-US" altLang="en-US" sz="2800" dirty="0"/>
              <a:t>ú</a:t>
            </a:r>
            <a:r>
              <a:rPr lang="en-US" altLang="pt-BR" sz="2800" dirty="0"/>
              <a:t>de, utilizando como base a Planilha de Acompanhamento das notifica</a:t>
            </a:r>
            <a:r>
              <a:rPr lang="en-US" altLang="en-US" sz="2800" dirty="0"/>
              <a:t>çõ</a:t>
            </a:r>
            <a:r>
              <a:rPr lang="en-US" altLang="pt-BR" sz="2800" dirty="0"/>
              <a:t>es recebidas pelo Centro.</a:t>
            </a:r>
            <a:endParaRPr lang="en-US" altLang="pt-BR" sz="2800"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937701"/>
            <a:ext cx="9489290" cy="731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OBJETIVO DA EXPERIÊNCIA</a:t>
            </a:r>
            <a:endParaRPr lang="en-US" sz="4000" dirty="0">
              <a:solidFill>
                <a:srgbClr val="FFFFFF"/>
              </a:solidFill>
              <a:latin typeface="Montserrat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55"/>
          <p:cNvSpPr txBox="1"/>
          <p:nvPr/>
        </p:nvSpPr>
        <p:spPr>
          <a:xfrm>
            <a:off x="6137275" y="4032885"/>
            <a:ext cx="12538075" cy="2493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pt-BR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Implanta</a:t>
            </a:r>
            <a:r>
              <a:rPr lang="en-US" alt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ç</a:t>
            </a:r>
            <a:r>
              <a:rPr lang="en-US" alt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ã</a:t>
            </a:r>
            <a:r>
              <a:rPr lang="en-US" altLang="pt-BR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o da Sala de Situa</a:t>
            </a:r>
            <a:r>
              <a:rPr lang="en-US" alt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ç</a:t>
            </a:r>
            <a:r>
              <a:rPr lang="en-US" alt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ã</a:t>
            </a:r>
            <a:r>
              <a:rPr lang="en-US" altLang="pt-BR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o do CIEVS Jaboat</a:t>
            </a:r>
            <a:r>
              <a:rPr lang="en-US" alt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ã</a:t>
            </a:r>
            <a:r>
              <a:rPr lang="en-US" altLang="pt-BR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o</a:t>
            </a:r>
            <a:r>
              <a:rPr lang="pt-BR" alt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dos Guararapes/PE.</a:t>
            </a:r>
            <a:r>
              <a:rPr 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</a:t>
            </a:r>
            <a:endParaRPr lang="en-US" sz="54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1503680" y="6409055"/>
            <a:ext cx="19963765" cy="2110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5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</a:t>
            </a:r>
            <a:r>
              <a:rPr lang="en-US" altLang="pt-BR" sz="2800" b="1" i="1" dirty="0" smtClean="0">
                <a:latin typeface="Montserrat"/>
              </a:rPr>
              <a:t>Maria Cristina da Silva </a:t>
            </a:r>
            <a:r>
              <a:rPr lang="pt-BR" sz="2800" b="1" i="1" dirty="0" smtClean="0">
                <a:latin typeface="Montserrat"/>
              </a:rPr>
              <a:t>*, Camila Cavalcanti de Brito¹, Vânia Cristina de Lima Freitas¹, </a:t>
            </a:r>
            <a:r>
              <a:rPr lang="en-US" altLang="pt-BR" sz="2800" b="1" i="1" dirty="0" smtClean="0">
                <a:latin typeface="Montserrat"/>
              </a:rPr>
              <a:t>Eroneide Val</a:t>
            </a:r>
            <a:r>
              <a:rPr lang="en-US" altLang="en-US" sz="2800" b="1" i="1" dirty="0" smtClean="0">
                <a:latin typeface="Montserrat"/>
              </a:rPr>
              <a:t>é</a:t>
            </a:r>
            <a:r>
              <a:rPr lang="en-US" altLang="pt-BR" sz="2800" b="1" i="1" dirty="0" smtClean="0">
                <a:latin typeface="Montserrat"/>
              </a:rPr>
              <a:t>ria da Silva </a:t>
            </a:r>
            <a:r>
              <a:rPr lang="pt-BR" sz="2800" b="1" i="1" dirty="0" smtClean="0">
                <a:latin typeface="Montserrat"/>
              </a:rPr>
              <a:t>¹, </a:t>
            </a:r>
            <a:r>
              <a:rPr lang="en-US" altLang="pt-BR" sz="2800" b="1" i="1" dirty="0" smtClean="0">
                <a:latin typeface="Montserrat"/>
              </a:rPr>
              <a:t>Euzanita Ferreira Moura</a:t>
            </a:r>
            <a:r>
              <a:rPr lang="pt-BR" sz="2800" b="1" i="1" dirty="0" smtClean="0">
                <a:latin typeface="Montserrat"/>
              </a:rPr>
              <a:t>¹, </a:t>
            </a:r>
            <a:r>
              <a:rPr lang="en-US" altLang="pt-BR" sz="2800" b="1" i="1" dirty="0" smtClean="0">
                <a:latin typeface="Montserrat"/>
              </a:rPr>
              <a:t>Iva costa da Silva </a:t>
            </a:r>
            <a:r>
              <a:rPr lang="pt-BR" sz="2800" b="1" i="1" dirty="0" smtClean="0">
                <a:latin typeface="Montserrat"/>
              </a:rPr>
              <a:t>¹, </a:t>
            </a:r>
            <a:r>
              <a:rPr lang="en-US" altLang="pt-BR" sz="2800" b="1" i="1" dirty="0" smtClean="0">
                <a:latin typeface="Montserrat"/>
              </a:rPr>
              <a:t>Lusineide Melo da Rocha</a:t>
            </a:r>
            <a:r>
              <a:rPr lang="pt-BR" sz="2800" b="1" i="1" dirty="0" smtClean="0">
                <a:latin typeface="Montserrat"/>
              </a:rPr>
              <a:t>¹, Paulo Augusto Barbosa¹, Maria Juliana Dantas de Paula</a:t>
            </a:r>
            <a:r>
              <a:rPr lang="pt-BR" sz="2800" b="1" i="1" dirty="0" smtClean="0">
                <a:latin typeface="Montserrat"/>
                <a:sym typeface="+mn-ea"/>
              </a:rPr>
              <a:t>¹</a:t>
            </a:r>
            <a:r>
              <a:rPr lang="pt-BR" sz="2800" b="1" i="1" dirty="0" smtClean="0">
                <a:latin typeface="Montserrat"/>
              </a:rPr>
              <a:t>.</a:t>
            </a:r>
            <a:endParaRPr lang="en-US" sz="2800" b="1" i="1" dirty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1836242" y="8497288"/>
            <a:ext cx="19514168" cy="131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pt-BR" sz="2400" dirty="0" smtClean="0">
                <a:latin typeface="Montserrat"/>
              </a:rPr>
              <a:t>¹ Vigilância Epidemiológicado município de Jaboatão dos Guararapes, Pernambuco, Brasil.</a:t>
            </a:r>
            <a:endParaRPr lang="pt-BR" sz="2400" dirty="0" smtClean="0">
              <a:latin typeface="Montserrat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Autora</a:t>
            </a:r>
            <a:r>
              <a:rPr lang="en-US" sz="2400" dirty="0" smtClean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correspondente: </a:t>
            </a:r>
            <a:r>
              <a:rPr lang="en-US" altLang="pt-BR" sz="2400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ibbatistajujoao@gmail.com</a:t>
            </a:r>
            <a:endParaRPr lang="en-US" altLang="pt-BR" sz="2400" dirty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900430" y="19443065"/>
            <a:ext cx="9721850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971889" y="20883076"/>
            <a:ext cx="9649072" cy="7109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pt-BR" sz="2800" dirty="0"/>
              <a:t>O CIEVS Jaboat</a:t>
            </a:r>
            <a:r>
              <a:rPr lang="en-US" altLang="en-US" sz="2800" dirty="0"/>
              <a:t>ã</a:t>
            </a:r>
            <a:r>
              <a:rPr lang="en-US" altLang="pt-BR" sz="2800" dirty="0"/>
              <a:t>o adota, desde 2017, um fluxo de trabalho estruturado que se inicia com o recebimento da Ficha de Notifica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e se encerra com o arquivamento f</a:t>
            </a:r>
            <a:r>
              <a:rPr lang="en-US" altLang="en-US" sz="2800" dirty="0"/>
              <a:t>í</a:t>
            </a:r>
            <a:r>
              <a:rPr lang="en-US" altLang="pt-BR" sz="2800" dirty="0"/>
              <a:t>sico do agravo. </a:t>
            </a:r>
            <a:r>
              <a:rPr lang="pt-BR" altLang="en-US" sz="2800" dirty="0"/>
              <a:t>    </a:t>
            </a:r>
            <a:r>
              <a:rPr lang="en-US" altLang="pt-BR" sz="2800" dirty="0"/>
              <a:t>Esse fluxo inclui as seguintes etapas:</a:t>
            </a:r>
            <a:endParaRPr lang="en-US" altLang="pt-BR" sz="2800" dirty="0"/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</a:t>
            </a:r>
            <a:r>
              <a:rPr lang="en-US" altLang="pt-BR" sz="2800" dirty="0"/>
              <a:t>Recebimento da notifica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o;</a:t>
            </a:r>
            <a:endParaRPr lang="en-US" altLang="pt-BR" sz="2800" dirty="0"/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</a:t>
            </a:r>
            <a:r>
              <a:rPr lang="en-US" altLang="pt-BR" sz="2800" dirty="0"/>
              <a:t>Registro na planilha do CIEVS;</a:t>
            </a:r>
            <a:endParaRPr lang="en-US" altLang="pt-BR" sz="2800" dirty="0"/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</a:t>
            </a:r>
            <a:r>
              <a:rPr lang="en-US" altLang="pt-BR" sz="2800" dirty="0"/>
              <a:t>Investiga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epidemiol</a:t>
            </a:r>
            <a:r>
              <a:rPr lang="en-US" altLang="en-US" sz="2800" dirty="0"/>
              <a:t>ó</a:t>
            </a:r>
            <a:r>
              <a:rPr lang="en-US" altLang="pt-BR" sz="2800" dirty="0"/>
              <a:t>gica;</a:t>
            </a:r>
            <a:endParaRPr lang="en-US" altLang="pt-BR" sz="2800" dirty="0"/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</a:t>
            </a:r>
            <a:r>
              <a:rPr lang="en-US" altLang="pt-BR" sz="2800" dirty="0"/>
              <a:t>Finaliza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da investiga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o;</a:t>
            </a:r>
            <a:endParaRPr lang="en-US" altLang="pt-BR" sz="2800" dirty="0"/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</a:t>
            </a:r>
            <a:r>
              <a:rPr lang="en-US" altLang="pt-BR" sz="2800" dirty="0"/>
              <a:t>Inser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dos dados na planilha do SINAN;</a:t>
            </a:r>
            <a:endParaRPr lang="en-US" altLang="pt-BR" sz="2800" dirty="0"/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</a:t>
            </a:r>
            <a:r>
              <a:rPr lang="en-US" altLang="pt-BR" sz="2800" dirty="0"/>
              <a:t>Encerramento na planilha do CIEVS;</a:t>
            </a:r>
            <a:endParaRPr lang="en-US" altLang="pt-BR" sz="2800" dirty="0"/>
          </a:p>
          <a:p>
            <a:pPr algn="just">
              <a:lnSpc>
                <a:spcPct val="150000"/>
              </a:lnSpc>
            </a:pPr>
            <a:r>
              <a:rPr lang="en-US" altLang="en-US" sz="2800" dirty="0"/>
              <a:t></a:t>
            </a:r>
            <a:r>
              <a:rPr lang="en-US" altLang="pt-BR" sz="2800" dirty="0"/>
              <a:t>Arquivamento em pasta f</a:t>
            </a:r>
            <a:r>
              <a:rPr lang="en-US" altLang="en-US" sz="2800" dirty="0"/>
              <a:t>í</a:t>
            </a:r>
            <a:r>
              <a:rPr lang="en-US" altLang="pt-BR" sz="2800" dirty="0"/>
              <a:t>sica por tipo de agravo.</a:t>
            </a:r>
            <a:endParaRPr lang="en-US" altLang="pt-BR" sz="2800" dirty="0"/>
          </a:p>
        </p:txBody>
      </p:sp>
      <p:sp>
        <p:nvSpPr>
          <p:cNvPr id="17" name="TextBox 17"/>
          <p:cNvSpPr txBox="1"/>
          <p:nvPr/>
        </p:nvSpPr>
        <p:spPr>
          <a:xfrm>
            <a:off x="1027768" y="19515049"/>
            <a:ext cx="9505056" cy="731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DESCRIÇÃO DA EXPERIÊNCIA</a:t>
            </a:r>
            <a:endParaRPr lang="en-US" sz="4000" dirty="0">
              <a:solidFill>
                <a:srgbClr val="FFFFFF"/>
              </a:solidFill>
              <a:latin typeface="Montserrat"/>
              <a:ea typeface="Open Sans"/>
              <a:cs typeface="Open Sans"/>
              <a:sym typeface="Open Sans"/>
            </a:endParaRPr>
          </a:p>
        </p:txBody>
      </p:sp>
      <p:sp>
        <p:nvSpPr>
          <p:cNvPr id="18" name="Freeform 14"/>
          <p:cNvSpPr/>
          <p:nvPr/>
        </p:nvSpPr>
        <p:spPr>
          <a:xfrm>
            <a:off x="11917045" y="9786620"/>
            <a:ext cx="10333355" cy="1130300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11922125" y="11233785"/>
            <a:ext cx="10132695" cy="5170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pt-BR" sz="2800" dirty="0"/>
              <a:t>Observou-se que o CIEVS Jaboat</a:t>
            </a:r>
            <a:r>
              <a:rPr lang="en-US" altLang="en-US" sz="2800" dirty="0"/>
              <a:t>ã</a:t>
            </a:r>
            <a:r>
              <a:rPr lang="en-US" altLang="pt-BR" sz="2800" dirty="0"/>
              <a:t>o j</a:t>
            </a:r>
            <a:r>
              <a:rPr lang="en-US" altLang="en-US" sz="2800" dirty="0"/>
              <a:t>á</a:t>
            </a:r>
            <a:r>
              <a:rPr lang="en-US" altLang="pt-BR" sz="2800" dirty="0"/>
              <a:t> realizava a</a:t>
            </a:r>
            <a:r>
              <a:rPr lang="en-US" altLang="en-US" sz="2800" dirty="0"/>
              <a:t>çõ</a:t>
            </a:r>
            <a:r>
              <a:rPr lang="en-US" altLang="pt-BR" sz="2800" dirty="0"/>
              <a:t>es compat</a:t>
            </a:r>
            <a:r>
              <a:rPr lang="en-US" altLang="en-US" sz="2800" dirty="0"/>
              <a:t>í</a:t>
            </a:r>
            <a:r>
              <a:rPr lang="en-US" altLang="pt-BR" sz="2800" dirty="0"/>
              <a:t>veis com Sala de Situa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o. No entanto, com a sistematiza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das notifica</a:t>
            </a:r>
            <a:r>
              <a:rPr lang="en-US" altLang="en-US" sz="2800" dirty="0"/>
              <a:t>çõ</a:t>
            </a:r>
            <a:r>
              <a:rPr lang="en-US" altLang="pt-BR" sz="2800" dirty="0"/>
              <a:t>es por meio de uma planilha organizada e funcional, passou-se a operar de forma mais t</a:t>
            </a:r>
            <a:r>
              <a:rPr lang="en-US" altLang="en-US" sz="2800" dirty="0"/>
              <a:t>é</a:t>
            </a:r>
            <a:r>
              <a:rPr lang="en-US" altLang="pt-BR" sz="2800" dirty="0"/>
              <a:t>cnica e estruturada. Isso resultou em um processo de trabalho mais fortalecido, din</a:t>
            </a:r>
            <a:r>
              <a:rPr lang="en-US" altLang="en-US" sz="2800" dirty="0"/>
              <a:t>â</a:t>
            </a:r>
            <a:r>
              <a:rPr lang="en-US" altLang="pt-BR" sz="2800" dirty="0"/>
              <a:t>mico e eficiente. Al</a:t>
            </a:r>
            <a:r>
              <a:rPr lang="en-US" altLang="en-US" sz="2800" dirty="0"/>
              <a:t>é</a:t>
            </a:r>
            <a:r>
              <a:rPr lang="en-US" altLang="pt-BR" sz="2800" dirty="0"/>
              <a:t>m disso, identificou-se a necessidade de uma ferramenta que permitisse melhor visualiza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e monitoramento das informa</a:t>
            </a:r>
            <a:r>
              <a:rPr lang="en-US" altLang="en-US" sz="2800" dirty="0"/>
              <a:t>çõ</a:t>
            </a:r>
            <a:r>
              <a:rPr lang="en-US" altLang="pt-BR" sz="2800" dirty="0"/>
              <a:t>es, possibilitando respostas mais </a:t>
            </a:r>
            <a:r>
              <a:rPr lang="en-US" altLang="en-US" sz="2800" dirty="0"/>
              <a:t>á</a:t>
            </a:r>
            <a:r>
              <a:rPr lang="en-US" altLang="pt-BR" sz="2800" dirty="0"/>
              <a:t>geis e eficientes.</a:t>
            </a:r>
            <a:endParaRPr lang="en-US" altLang="pt-BR" sz="2800" dirty="0"/>
          </a:p>
        </p:txBody>
      </p:sp>
      <p:sp>
        <p:nvSpPr>
          <p:cNvPr id="20" name="TextBox 17"/>
          <p:cNvSpPr txBox="1"/>
          <p:nvPr/>
        </p:nvSpPr>
        <p:spPr>
          <a:xfrm>
            <a:off x="11989520" y="9973454"/>
            <a:ext cx="9849330" cy="731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 smtClean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APRENDIZADO E ANÁLISE CRÍTICA</a:t>
            </a:r>
            <a:endParaRPr lang="en-US" sz="4000" dirty="0">
              <a:solidFill>
                <a:srgbClr val="FFFFFF"/>
              </a:solidFill>
              <a:latin typeface="Montserrat"/>
              <a:ea typeface="Open Sans"/>
              <a:cs typeface="Open Sans"/>
              <a:sym typeface="Open Sans"/>
            </a:endParaRPr>
          </a:p>
        </p:txBody>
      </p:sp>
      <p:sp>
        <p:nvSpPr>
          <p:cNvPr id="48" name="Freeform 14"/>
          <p:cNvSpPr/>
          <p:nvPr/>
        </p:nvSpPr>
        <p:spPr>
          <a:xfrm>
            <a:off x="1060375" y="13538136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059815" y="14906625"/>
            <a:ext cx="9648825" cy="277939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457200" indent="-45720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800" dirty="0">
                <a:sym typeface="Open Sans"/>
              </a:rPr>
              <a:t>Garantir o acesso imediato às informações em saúde;</a:t>
            </a:r>
            <a:endParaRPr lang="en-US" altLang="pt-BR" sz="2800" dirty="0">
              <a:sym typeface="Open Sans"/>
            </a:endParaRPr>
          </a:p>
          <a:p>
            <a:pPr marL="457200" indent="-45720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800" dirty="0">
                <a:sym typeface="Open Sans"/>
              </a:rPr>
              <a:t>Divulgar dados em situações de emergência;</a:t>
            </a:r>
            <a:endParaRPr lang="en-US" altLang="pt-BR" sz="2800" dirty="0">
              <a:sym typeface="Open Sans"/>
            </a:endParaRPr>
          </a:p>
          <a:p>
            <a:pPr marL="457200" indent="-45720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800" dirty="0">
                <a:sym typeface="Open Sans"/>
              </a:rPr>
              <a:t>Facilitar a elaboração de boletins e relatórios;</a:t>
            </a:r>
            <a:endParaRPr lang="en-US" altLang="pt-BR" sz="2800" dirty="0">
              <a:sym typeface="Open Sans"/>
            </a:endParaRPr>
          </a:p>
          <a:p>
            <a:pPr marL="457200" indent="-45720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800" dirty="0">
                <a:sym typeface="Open Sans"/>
              </a:rPr>
              <a:t>Monitorar a ocorrência de doenças notificadas;</a:t>
            </a:r>
            <a:endParaRPr lang="en-US" altLang="pt-BR" sz="2800" dirty="0">
              <a:sym typeface="Open Sans"/>
            </a:endParaRPr>
          </a:p>
          <a:p>
            <a:pPr marL="457200" indent="-45720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800" dirty="0">
                <a:sym typeface="Open Sans"/>
              </a:rPr>
              <a:t>Avaliar o desempenho da resposta do CIEVS;</a:t>
            </a:r>
            <a:endParaRPr lang="en-US" altLang="pt-BR" sz="2800" dirty="0">
              <a:sym typeface="Open Sans"/>
            </a:endParaRPr>
          </a:p>
          <a:p>
            <a:pPr marL="457200" indent="-45720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800" dirty="0">
                <a:sym typeface="Open Sans"/>
              </a:rPr>
              <a:t>Acompanhar, em tempo oportuno, as investigações.</a:t>
            </a:r>
            <a:endParaRPr lang="en-US" altLang="pt-BR" sz="2800" dirty="0">
              <a:sym typeface="Open Sans"/>
            </a:endParaRPr>
          </a:p>
          <a:p>
            <a:pPr algn="ctr">
              <a:lnSpc>
                <a:spcPts val="5335"/>
              </a:lnSpc>
            </a:pPr>
            <a:endParaRPr sz="2800" dirty="0"/>
          </a:p>
        </p:txBody>
      </p:sp>
      <p:sp>
        <p:nvSpPr>
          <p:cNvPr id="50" name="TextBox 17"/>
          <p:cNvSpPr txBox="1"/>
          <p:nvPr/>
        </p:nvSpPr>
        <p:spPr>
          <a:xfrm>
            <a:off x="1044500" y="13610145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OBJETIVOS</a:t>
            </a:r>
            <a:endParaRPr lang="en-US" sz="4000" dirty="0">
              <a:solidFill>
                <a:srgbClr val="FFFFFF"/>
              </a:solidFill>
              <a:latin typeface="Montserrat"/>
              <a:ea typeface="Open Sans"/>
              <a:cs typeface="Open Sans"/>
              <a:sym typeface="Open Sans"/>
            </a:endParaRPr>
          </a:p>
        </p:txBody>
      </p:sp>
      <p:sp>
        <p:nvSpPr>
          <p:cNvPr id="51" name="Freeform 14"/>
          <p:cNvSpPr/>
          <p:nvPr/>
        </p:nvSpPr>
        <p:spPr>
          <a:xfrm>
            <a:off x="900430" y="28227655"/>
            <a:ext cx="9789160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864870" y="29667835"/>
            <a:ext cx="9824720" cy="5816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pt-BR" sz="2800" dirty="0"/>
              <a:t>Com a implanta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da Sala de Situa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o, tornou-se poss</a:t>
            </a:r>
            <a:r>
              <a:rPr lang="en-US" altLang="en-US" sz="2800" dirty="0"/>
              <a:t>í</a:t>
            </a:r>
            <a:r>
              <a:rPr lang="en-US" altLang="pt-BR" sz="2800" dirty="0"/>
              <a:t>vel visualizar com mais clareza os agravos notificados, como meningite, coqueluche e SRAG, al</a:t>
            </a:r>
            <a:r>
              <a:rPr lang="en-US" altLang="en-US" sz="2800" dirty="0"/>
              <a:t>é</a:t>
            </a:r>
            <a:r>
              <a:rPr lang="en-US" altLang="pt-BR" sz="2800" dirty="0"/>
              <a:t>m de identificar quais agravos est</a:t>
            </a:r>
            <a:r>
              <a:rPr lang="en-US" altLang="en-US" sz="2800" dirty="0"/>
              <a:t>ã</a:t>
            </a:r>
            <a:r>
              <a:rPr lang="en-US" altLang="pt-BR" sz="2800" dirty="0"/>
              <a:t>o em maior evid</a:t>
            </a:r>
            <a:r>
              <a:rPr lang="en-US" altLang="en-US" sz="2800" dirty="0"/>
              <a:t>ê</a:t>
            </a:r>
            <a:r>
              <a:rPr lang="en-US" altLang="pt-BR" sz="2800" dirty="0"/>
              <a:t>ncia no momento.</a:t>
            </a:r>
            <a:endParaRPr lang="en-US" altLang="pt-BR" sz="2800" dirty="0"/>
          </a:p>
          <a:p>
            <a:pPr indent="457200" algn="just">
              <a:lnSpc>
                <a:spcPct val="150000"/>
              </a:lnSpc>
            </a:pPr>
            <a:r>
              <a:rPr lang="en-US" altLang="pt-BR" sz="2800" dirty="0"/>
              <a:t>A ferramenta permite o monitoramento em tempo oportuno da situa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de cada notifica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(em investiga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o, encerrado, aguardando retorno) e a visualiza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r</a:t>
            </a:r>
            <a:r>
              <a:rPr lang="en-US" altLang="en-US" sz="2800" dirty="0"/>
              <a:t>á</a:t>
            </a:r>
            <a:r>
              <a:rPr lang="en-US" altLang="pt-BR" sz="2800" dirty="0"/>
              <a:t>pida da classifica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final (confirmado, descartado, exclu</a:t>
            </a:r>
            <a:r>
              <a:rPr lang="en-US" altLang="en-US" sz="2800" dirty="0"/>
              <a:t>í</a:t>
            </a:r>
            <a:r>
              <a:rPr lang="en-US" altLang="pt-BR" sz="2800" dirty="0"/>
              <a:t>do ou transferido para outro munic</a:t>
            </a:r>
            <a:r>
              <a:rPr lang="en-US" altLang="en-US" sz="2800" dirty="0"/>
              <a:t>í</a:t>
            </a:r>
            <a:r>
              <a:rPr lang="en-US" altLang="pt-BR" sz="2800" dirty="0"/>
              <a:t>pio).</a:t>
            </a:r>
            <a:endParaRPr lang="en-US" altLang="pt-BR" sz="2800" dirty="0"/>
          </a:p>
        </p:txBody>
      </p:sp>
      <p:sp>
        <p:nvSpPr>
          <p:cNvPr id="53" name="TextBox 17"/>
          <p:cNvSpPr txBox="1"/>
          <p:nvPr/>
        </p:nvSpPr>
        <p:spPr>
          <a:xfrm>
            <a:off x="900464" y="28227488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RESULTADOS</a:t>
            </a:r>
            <a:endParaRPr lang="en-US" sz="4000" dirty="0">
              <a:solidFill>
                <a:srgbClr val="FFFFFF"/>
              </a:solidFill>
              <a:latin typeface="Montserrat"/>
              <a:ea typeface="Open Sans"/>
              <a:cs typeface="Open Sans"/>
              <a:sym typeface="Open Sans"/>
            </a:endParaRPr>
          </a:p>
        </p:txBody>
      </p:sp>
      <p:sp>
        <p:nvSpPr>
          <p:cNvPr id="54" name="Freeform 14"/>
          <p:cNvSpPr/>
          <p:nvPr/>
        </p:nvSpPr>
        <p:spPr>
          <a:xfrm>
            <a:off x="11917045" y="30172025"/>
            <a:ext cx="10417810" cy="1050925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1973560" y="31323915"/>
            <a:ext cx="10081260" cy="387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pt-BR" sz="2800" dirty="0"/>
              <a:t>Conclui-se que a implanta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da Sala de Situa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</a:t>
            </a:r>
            <a:r>
              <a:rPr lang="en-US" altLang="en-US" sz="2800" dirty="0"/>
              <a:t>é</a:t>
            </a:r>
            <a:r>
              <a:rPr lang="en-US" altLang="pt-BR" sz="2800" dirty="0"/>
              <a:t> uma ferramenta eficaz para o trabalho em equipe. Ela otimiza o tempo, agiliza as respostas e facilita o monitoramento das informa</a:t>
            </a:r>
            <a:r>
              <a:rPr lang="en-US" altLang="en-US" sz="2800" dirty="0"/>
              <a:t>çõ</a:t>
            </a:r>
            <a:r>
              <a:rPr lang="en-US" altLang="pt-BR" sz="2800" dirty="0"/>
              <a:t>es epidemiol</a:t>
            </a:r>
            <a:r>
              <a:rPr lang="en-US" altLang="en-US" sz="2800" dirty="0"/>
              <a:t>ó</a:t>
            </a:r>
            <a:r>
              <a:rPr lang="en-US" altLang="pt-BR" sz="2800" dirty="0"/>
              <a:t>gicas. Trata-se de um instrumento essencial para a produ</a:t>
            </a:r>
            <a:r>
              <a:rPr lang="en-US" altLang="en-US" sz="2800" dirty="0"/>
              <a:t>ç</a:t>
            </a:r>
            <a:r>
              <a:rPr lang="en-US" altLang="en-US" sz="2800" dirty="0"/>
              <a:t>ã</a:t>
            </a:r>
            <a:r>
              <a:rPr lang="en-US" altLang="pt-BR" sz="2800" dirty="0"/>
              <a:t>o de boletins e relat</a:t>
            </a:r>
            <a:r>
              <a:rPr lang="en-US" altLang="en-US" sz="2800" dirty="0"/>
              <a:t>ó</a:t>
            </a:r>
            <a:r>
              <a:rPr lang="en-US" altLang="pt-BR" sz="2800" dirty="0"/>
              <a:t>rios de sa</a:t>
            </a:r>
            <a:r>
              <a:rPr lang="en-US" altLang="en-US" sz="2800" dirty="0"/>
              <a:t>ú</a:t>
            </a:r>
            <a:r>
              <a:rPr lang="en-US" altLang="pt-BR" sz="2800" dirty="0"/>
              <a:t>de, contribuindo significativamente para a vigil</a:t>
            </a:r>
            <a:r>
              <a:rPr lang="en-US" altLang="en-US" sz="2800" dirty="0"/>
              <a:t>â</a:t>
            </a:r>
            <a:r>
              <a:rPr lang="en-US" altLang="pt-BR" sz="2800" dirty="0"/>
              <a:t>ncia em sa</a:t>
            </a:r>
            <a:r>
              <a:rPr lang="en-US" altLang="en-US" sz="2800" dirty="0"/>
              <a:t>ú</a:t>
            </a:r>
            <a:r>
              <a:rPr lang="en-US" altLang="pt-BR" sz="2800" dirty="0"/>
              <a:t>de no munic</a:t>
            </a:r>
            <a:r>
              <a:rPr lang="en-US" altLang="en-US" sz="2800" dirty="0"/>
              <a:t>í</a:t>
            </a:r>
            <a:r>
              <a:rPr lang="en-US" altLang="pt-BR" sz="2800" dirty="0"/>
              <a:t>pio.</a:t>
            </a:r>
            <a:endParaRPr lang="en-US" altLang="pt-BR" sz="2800" dirty="0"/>
          </a:p>
        </p:txBody>
      </p:sp>
      <p:sp>
        <p:nvSpPr>
          <p:cNvPr id="56" name="TextBox 17"/>
          <p:cNvSpPr txBox="1"/>
          <p:nvPr/>
        </p:nvSpPr>
        <p:spPr>
          <a:xfrm>
            <a:off x="12024995" y="30172025"/>
            <a:ext cx="10029825" cy="72644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CONCLUSÃO </a:t>
            </a:r>
            <a:r>
              <a:rPr lang="pt-BR" alt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e/ou </a:t>
            </a:r>
            <a:r>
              <a:rPr lang="en-US" sz="4000" dirty="0">
                <a:solidFill>
                  <a:srgbClr val="FFFFFF"/>
                </a:solidFill>
                <a:latin typeface="Montserrat"/>
                <a:ea typeface="Open Sans"/>
                <a:cs typeface="Open Sans"/>
                <a:sym typeface="Open Sans"/>
              </a:rPr>
              <a:t>RECOMENDAÇÕES</a:t>
            </a:r>
            <a:endParaRPr lang="en-US" sz="4000" dirty="0">
              <a:solidFill>
                <a:srgbClr val="FFFFFF"/>
              </a:solidFill>
              <a:latin typeface="Montserrat"/>
              <a:ea typeface="Open Sans"/>
              <a:cs typeface="Open Sans"/>
              <a:sym typeface="Open Sans"/>
            </a:endParaRPr>
          </a:p>
        </p:txBody>
      </p:sp>
      <p:sp>
        <p:nvSpPr>
          <p:cNvPr id="57" name="TextBox 58"/>
          <p:cNvSpPr txBox="1"/>
          <p:nvPr/>
        </p:nvSpPr>
        <p:spPr>
          <a:xfrm>
            <a:off x="5941060" y="35212020"/>
            <a:ext cx="10102215" cy="82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0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0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540385" y="35971480"/>
            <a:ext cx="22276435" cy="177546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pt-BR" sz="1800" dirty="0" smtClean="0">
                <a:latin typeface="+mj-lt"/>
                <a:cs typeface="+mj-lt"/>
              </a:rPr>
              <a:t>BRASIL. </a:t>
            </a:r>
            <a:r>
              <a:rPr lang="en-US" altLang="pt-BR" sz="1800" dirty="0" smtClean="0">
                <a:latin typeface="+mj-lt"/>
                <a:cs typeface="+mj-lt"/>
                <a:sym typeface="+mn-ea"/>
              </a:rPr>
              <a:t>Minist</a:t>
            </a:r>
            <a:r>
              <a:rPr lang="en-US" altLang="en-US" sz="1800" dirty="0" smtClean="0">
                <a:latin typeface="+mj-lt"/>
                <a:cs typeface="+mj-lt"/>
                <a:sym typeface="+mn-ea"/>
              </a:rPr>
              <a:t>é</a:t>
            </a:r>
            <a:r>
              <a:rPr lang="en-US" altLang="pt-BR" sz="1800" dirty="0" smtClean="0">
                <a:latin typeface="+mj-lt"/>
                <a:cs typeface="+mj-lt"/>
                <a:sym typeface="+mn-ea"/>
              </a:rPr>
              <a:t>rio da Sa</a:t>
            </a:r>
            <a:r>
              <a:rPr lang="en-US" altLang="en-US" sz="1800" dirty="0" smtClean="0">
                <a:latin typeface="+mj-lt"/>
                <a:cs typeface="+mj-lt"/>
                <a:sym typeface="+mn-ea"/>
              </a:rPr>
              <a:t>ú</a:t>
            </a:r>
            <a:r>
              <a:rPr lang="en-US" altLang="pt-BR" sz="1800" dirty="0" smtClean="0">
                <a:latin typeface="+mj-lt"/>
                <a:cs typeface="+mj-lt"/>
                <a:sym typeface="+mn-ea"/>
              </a:rPr>
              <a:t>de</a:t>
            </a:r>
            <a:r>
              <a:rPr lang="en-US" altLang="pt-BR" sz="1800" dirty="0" smtClean="0">
                <a:solidFill>
                  <a:schemeClr val="tx1"/>
                </a:solidFill>
                <a:uFillTx/>
                <a:latin typeface="+mj-lt"/>
                <a:cs typeface="+mj-lt"/>
              </a:rPr>
              <a:t>. Sala de Situação em Saúde: guia para implantação e funcionamento. Brasília: Ministério da Saúde, 2017. Dispon</a:t>
            </a:r>
            <a:r>
              <a:rPr lang="en-US" altLang="en-US" sz="1800" dirty="0" smtClean="0">
                <a:solidFill>
                  <a:schemeClr val="tx1"/>
                </a:solidFill>
                <a:uFillTx/>
                <a:latin typeface="+mj-lt"/>
                <a:cs typeface="+mj-lt"/>
              </a:rPr>
              <a:t>í</a:t>
            </a:r>
            <a:r>
              <a:rPr lang="en-US" altLang="pt-BR" sz="1800" dirty="0" smtClean="0">
                <a:solidFill>
                  <a:schemeClr val="tx1"/>
                </a:solidFill>
                <a:uFillTx/>
                <a:latin typeface="+mj-lt"/>
                <a:cs typeface="+mj-lt"/>
              </a:rPr>
              <a:t>vel </a:t>
            </a:r>
            <a:r>
              <a:rPr lang="en-US" altLang="pt-BR" sz="1800" dirty="0" smtClean="0">
                <a:latin typeface="+mj-lt"/>
                <a:cs typeface="+mj-lt"/>
              </a:rPr>
              <a:t>em: https://bvsms.saude.gov.br/bvs/publicacoes/sala_situacao_saude_implantacao_funcionamento.pdf. Acesso em: </a:t>
            </a:r>
            <a:r>
              <a:rPr lang="pt-BR" altLang="en-US" sz="1800" dirty="0" smtClean="0">
                <a:latin typeface="+mj-lt"/>
                <a:cs typeface="+mj-lt"/>
              </a:rPr>
              <a:t>12</a:t>
            </a:r>
            <a:r>
              <a:rPr lang="en-US" altLang="pt-BR" sz="1800" dirty="0" smtClean="0">
                <a:latin typeface="+mj-lt"/>
                <a:cs typeface="+mj-lt"/>
              </a:rPr>
              <a:t> out. 2025.</a:t>
            </a:r>
            <a:endParaRPr lang="en-US" altLang="pt-BR" sz="1800" dirty="0" smtClean="0">
              <a:latin typeface="+mj-lt"/>
              <a:cs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pt-BR" sz="1800" dirty="0" smtClean="0">
                <a:latin typeface="+mj-lt"/>
                <a:cs typeface="+mj-lt"/>
              </a:rPr>
              <a:t>Minist</a:t>
            </a:r>
            <a:r>
              <a:rPr lang="en-US" altLang="en-US" sz="1800" dirty="0" smtClean="0">
                <a:latin typeface="+mj-lt"/>
                <a:cs typeface="+mj-lt"/>
              </a:rPr>
              <a:t>é</a:t>
            </a:r>
            <a:r>
              <a:rPr lang="en-US" altLang="pt-BR" sz="1800" dirty="0" smtClean="0">
                <a:latin typeface="+mj-lt"/>
                <a:cs typeface="+mj-lt"/>
              </a:rPr>
              <a:t>rio da Sa</a:t>
            </a:r>
            <a:r>
              <a:rPr lang="en-US" altLang="en-US" sz="1800" dirty="0" smtClean="0">
                <a:latin typeface="+mj-lt"/>
                <a:cs typeface="+mj-lt"/>
              </a:rPr>
              <a:t>ú</a:t>
            </a:r>
            <a:r>
              <a:rPr lang="en-US" altLang="pt-BR" sz="1800" dirty="0" smtClean="0">
                <a:latin typeface="+mj-lt"/>
                <a:cs typeface="+mj-lt"/>
              </a:rPr>
              <a:t>de. Sala de Situa</a:t>
            </a:r>
            <a:r>
              <a:rPr lang="en-US" altLang="en-US" sz="1800" dirty="0" smtClean="0">
                <a:latin typeface="+mj-lt"/>
                <a:cs typeface="+mj-lt"/>
              </a:rPr>
              <a:t>ç</a:t>
            </a:r>
            <a:r>
              <a:rPr lang="en-US" altLang="en-US" sz="1800" dirty="0" smtClean="0">
                <a:latin typeface="+mj-lt"/>
                <a:cs typeface="+mj-lt"/>
              </a:rPr>
              <a:t>ã</a:t>
            </a:r>
            <a:r>
              <a:rPr lang="en-US" altLang="pt-BR" sz="1800" dirty="0" smtClean="0">
                <a:latin typeface="+mj-lt"/>
                <a:cs typeface="+mj-lt"/>
              </a:rPr>
              <a:t>o em Sa</a:t>
            </a:r>
            <a:r>
              <a:rPr lang="en-US" altLang="en-US" sz="1800" dirty="0" smtClean="0">
                <a:latin typeface="+mj-lt"/>
                <a:cs typeface="+mj-lt"/>
              </a:rPr>
              <a:t>ú</a:t>
            </a:r>
            <a:r>
              <a:rPr lang="en-US" altLang="pt-BR" sz="1800" dirty="0" smtClean="0">
                <a:latin typeface="+mj-lt"/>
                <a:cs typeface="+mj-lt"/>
              </a:rPr>
              <a:t>de: guia para implanta</a:t>
            </a:r>
            <a:r>
              <a:rPr lang="en-US" altLang="en-US" sz="1800" dirty="0" smtClean="0">
                <a:latin typeface="+mj-lt"/>
                <a:cs typeface="+mj-lt"/>
              </a:rPr>
              <a:t>ç</a:t>
            </a:r>
            <a:r>
              <a:rPr lang="en-US" altLang="en-US" sz="1800" dirty="0" smtClean="0">
                <a:latin typeface="+mj-lt"/>
                <a:cs typeface="+mj-lt"/>
              </a:rPr>
              <a:t>ã</a:t>
            </a:r>
            <a:r>
              <a:rPr lang="en-US" altLang="pt-BR" sz="1800" dirty="0" smtClean="0">
                <a:latin typeface="+mj-lt"/>
                <a:cs typeface="+mj-lt"/>
              </a:rPr>
              <a:t>o e funcionamento. Bras</a:t>
            </a:r>
            <a:r>
              <a:rPr lang="en-US" altLang="en-US" sz="1800" dirty="0" smtClean="0">
                <a:latin typeface="+mj-lt"/>
                <a:cs typeface="+mj-lt"/>
              </a:rPr>
              <a:t>í</a:t>
            </a:r>
            <a:r>
              <a:rPr lang="en-US" altLang="pt-BR" sz="1800" dirty="0" smtClean="0">
                <a:latin typeface="+mj-lt"/>
                <a:cs typeface="+mj-lt"/>
              </a:rPr>
              <a:t>lia: MS, 2017. Dispon</a:t>
            </a:r>
            <a:r>
              <a:rPr lang="en-US" altLang="en-US" sz="1800" dirty="0" smtClean="0">
                <a:latin typeface="+mj-lt"/>
                <a:cs typeface="+mj-lt"/>
              </a:rPr>
              <a:t>í</a:t>
            </a:r>
            <a:r>
              <a:rPr lang="en-US" altLang="pt-BR" sz="1800" dirty="0" smtClean="0">
                <a:latin typeface="+mj-lt"/>
                <a:cs typeface="+mj-lt"/>
              </a:rPr>
              <a:t>vel em: https://bvsms.saude.gov.br/bvs/publicacoes/sala_situacao_saude_implantacao_funcionamento.pdf — aborda conceitualmente o que </a:t>
            </a:r>
            <a:r>
              <a:rPr lang="en-US" altLang="en-US" sz="1800" dirty="0" smtClean="0">
                <a:latin typeface="+mj-lt"/>
                <a:cs typeface="+mj-lt"/>
              </a:rPr>
              <a:t>é</a:t>
            </a:r>
            <a:r>
              <a:rPr lang="en-US" altLang="pt-BR" sz="1800" dirty="0" smtClean="0">
                <a:latin typeface="+mj-lt"/>
                <a:cs typeface="+mj-lt"/>
              </a:rPr>
              <a:t> uma sala de situa</a:t>
            </a:r>
            <a:r>
              <a:rPr lang="en-US" altLang="en-US" sz="1800" dirty="0" smtClean="0">
                <a:latin typeface="+mj-lt"/>
                <a:cs typeface="+mj-lt"/>
              </a:rPr>
              <a:t>ç</a:t>
            </a:r>
            <a:r>
              <a:rPr lang="en-US" altLang="en-US" sz="1800" dirty="0" smtClean="0">
                <a:latin typeface="+mj-lt"/>
                <a:cs typeface="+mj-lt"/>
              </a:rPr>
              <a:t>ã</a:t>
            </a:r>
            <a:r>
              <a:rPr lang="en-US" altLang="pt-BR" sz="1800" dirty="0" smtClean="0">
                <a:latin typeface="+mj-lt"/>
                <a:cs typeface="+mj-lt"/>
              </a:rPr>
              <a:t>o, suas fun</a:t>
            </a:r>
            <a:r>
              <a:rPr lang="en-US" altLang="en-US" sz="1800" dirty="0" smtClean="0">
                <a:latin typeface="+mj-lt"/>
                <a:cs typeface="+mj-lt"/>
              </a:rPr>
              <a:t>çõ</a:t>
            </a:r>
            <a:r>
              <a:rPr lang="en-US" altLang="pt-BR" sz="1800" dirty="0" smtClean="0">
                <a:latin typeface="+mj-lt"/>
                <a:cs typeface="+mj-lt"/>
              </a:rPr>
              <a:t>es e estrutura.</a:t>
            </a:r>
            <a:endParaRPr lang="en-US" altLang="pt-BR" sz="1800" dirty="0" smtClean="0">
              <a:latin typeface="+mj-lt"/>
              <a:cs typeface="+mj-lt"/>
            </a:endParaRPr>
          </a:p>
          <a:p>
            <a:pPr algn="just">
              <a:lnSpc>
                <a:spcPct val="150000"/>
              </a:lnSpc>
            </a:pPr>
            <a:endParaRPr lang="pt-BR" sz="1800" dirty="0" smtClean="0">
              <a:latin typeface="+mj-lt"/>
              <a:cs typeface="+mj-lt"/>
            </a:endParaRPr>
          </a:p>
        </p:txBody>
      </p:sp>
      <p:pic>
        <p:nvPicPr>
          <p:cNvPr id="14" name="Imagem 13"/>
          <p:cNvPicPr/>
          <p:nvPr/>
        </p:nvPicPr>
        <p:blipFill>
          <a:blip r:embed="rId1"/>
          <a:srcRect t="9336"/>
          <a:stretch>
            <a:fillRect/>
          </a:stretch>
        </p:blipFill>
        <p:spPr>
          <a:xfrm>
            <a:off x="12566015" y="17242790"/>
            <a:ext cx="8637270" cy="3804920"/>
          </a:xfrm>
          <a:prstGeom prst="rect">
            <a:avLst/>
          </a:prstGeom>
        </p:spPr>
      </p:pic>
      <p:pic>
        <p:nvPicPr>
          <p:cNvPr id="21" name="Imagem 20"/>
          <p:cNvPicPr/>
          <p:nvPr/>
        </p:nvPicPr>
        <p:blipFill>
          <a:blip r:embed="rId2"/>
          <a:srcRect t="14296"/>
          <a:stretch>
            <a:fillRect/>
          </a:stretch>
        </p:blipFill>
        <p:spPr>
          <a:xfrm>
            <a:off x="12133580" y="26139775"/>
            <a:ext cx="9287510" cy="3833495"/>
          </a:xfrm>
          <a:prstGeom prst="rect">
            <a:avLst/>
          </a:prstGeom>
        </p:spPr>
      </p:pic>
      <p:pic>
        <p:nvPicPr>
          <p:cNvPr id="22" name="Imagem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1845925" y="22075775"/>
            <a:ext cx="5230495" cy="3036570"/>
          </a:xfrm>
          <a:prstGeom prst="rect">
            <a:avLst/>
          </a:prstGeom>
        </p:spPr>
      </p:pic>
      <p:pic>
        <p:nvPicPr>
          <p:cNvPr id="23" name="Imagem 22"/>
          <p:cNvPicPr/>
          <p:nvPr/>
        </p:nvPicPr>
        <p:blipFill>
          <a:blip r:embed="rId4"/>
          <a:stretch>
            <a:fillRect/>
          </a:stretch>
        </p:blipFill>
        <p:spPr>
          <a:xfrm>
            <a:off x="17318355" y="21963380"/>
            <a:ext cx="4172585" cy="3102610"/>
          </a:xfrm>
          <a:prstGeom prst="rect">
            <a:avLst/>
          </a:prstGeom>
        </p:spPr>
      </p:pic>
      <p:sp>
        <p:nvSpPr>
          <p:cNvPr id="24" name="Caixa de Texto 23"/>
          <p:cNvSpPr txBox="1"/>
          <p:nvPr/>
        </p:nvSpPr>
        <p:spPr>
          <a:xfrm>
            <a:off x="11917045" y="16449040"/>
            <a:ext cx="10137775" cy="295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pt-BR" altLang="en-US" sz="1800"/>
              <a:t>Gráfico 1. Notificações recebidas por agravos no município de Jaboatão dos Guararapes/PE, 2025.</a:t>
            </a:r>
            <a:endParaRPr lang="pt-BR" altLang="en-US" sz="1800"/>
          </a:p>
        </p:txBody>
      </p:sp>
      <p:sp>
        <p:nvSpPr>
          <p:cNvPr id="25" name="Caixa de Texto 24"/>
          <p:cNvSpPr txBox="1"/>
          <p:nvPr/>
        </p:nvSpPr>
        <p:spPr>
          <a:xfrm>
            <a:off x="11989435" y="21112480"/>
            <a:ext cx="10064750" cy="539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pt-BR" altLang="en-US" sz="1800"/>
              <a:t>Fonte: GVE, Cievs Jaboatão dos Guararapes/ PE, 2025.</a:t>
            </a:r>
            <a:endParaRPr lang="pt-BR" altLang="en-US" sz="1800"/>
          </a:p>
          <a:p>
            <a:r>
              <a:rPr lang="pt-BR" altLang="en-US" sz="1800"/>
              <a:t>Gráfico 2 e 3. Sala de situação do CIEVS no município de Jaboatão dos Guararapes/PE, 202</a:t>
            </a:r>
            <a:r>
              <a:rPr lang="pt-BR" altLang="en-US" sz="1800"/>
              <a:t>5.</a:t>
            </a:r>
            <a:endParaRPr lang="pt-BR" altLang="en-US" sz="1800"/>
          </a:p>
        </p:txBody>
      </p:sp>
      <p:sp>
        <p:nvSpPr>
          <p:cNvPr id="26" name="Caixa de Texto 25"/>
          <p:cNvSpPr txBox="1"/>
          <p:nvPr/>
        </p:nvSpPr>
        <p:spPr>
          <a:xfrm>
            <a:off x="12024995" y="25377775"/>
            <a:ext cx="9795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1800"/>
              <a:t>Fonte: GVE, Cievs Jaboatão dos Guararapes/PE, 2025.</a:t>
            </a:r>
            <a:endParaRPr lang="pt-BR" altLang="en-US" sz="1800"/>
          </a:p>
          <a:p>
            <a:r>
              <a:rPr lang="pt-BR" altLang="en-US" sz="1800"/>
              <a:t>Gráfico 4. Quantidade de surtos ocorridos no município de Jaboatão dos Guararapes/PE, 2025</a:t>
            </a:r>
            <a:r>
              <a:rPr lang="pt-BR" altLang="en-US" sz="1600"/>
              <a:t>.</a:t>
            </a:r>
            <a:endParaRPr lang="pt-BR" altLang="en-US" sz="1600"/>
          </a:p>
        </p:txBody>
      </p:sp>
      <p:sp>
        <p:nvSpPr>
          <p:cNvPr id="27" name="Caixa de Texto 26"/>
          <p:cNvSpPr txBox="1"/>
          <p:nvPr/>
        </p:nvSpPr>
        <p:spPr>
          <a:xfrm>
            <a:off x="12421870" y="29661485"/>
            <a:ext cx="9471025" cy="367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pt-BR" altLang="en-US" sz="1800"/>
              <a:t>Fonte: GVE, Cievs Jaboatão dos Guararapes/PE, 2025.</a:t>
            </a:r>
            <a:endParaRPr lang="pt-BR" altLang="en-US" sz="1800"/>
          </a:p>
          <a:p>
            <a:endParaRPr lang="pt-BR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3794</Words>
  <Application>WPS Presentation</Application>
  <PresentationFormat>Personalizar</PresentationFormat>
  <Paragraphs>62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Montserrat</vt:lpstr>
      <vt:lpstr>Segoe Print</vt:lpstr>
      <vt:lpstr>Open Sans</vt:lpstr>
      <vt:lpstr>Montserrat</vt:lpstr>
      <vt:lpstr>League Spartan</vt:lpstr>
      <vt:lpstr>Calibri</vt:lpstr>
      <vt:lpstr>Microsoft YaHei</vt:lpstr>
      <vt:lpstr>Arial Unicode MS</vt:lpstr>
      <vt:lpstr>Tema do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Saude</cp:lastModifiedBy>
  <cp:revision>26</cp:revision>
  <dcterms:created xsi:type="dcterms:W3CDTF">2025-09-30T13:28:00Z</dcterms:created>
  <dcterms:modified xsi:type="dcterms:W3CDTF">2025-10-31T14:21:35Z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8214EB0EE49D4FFD8AB3DFD84520BCBF_13</vt:lpwstr>
  </property>
  <property fmtid="{D5CDD505-2E9C-101B-9397-08002B2CF9AE}" pid="3" name="KSOProductBuildVer">
    <vt:lpwstr>1046-12.2.0.23131</vt:lpwstr>
  </property>
</Properties>
</file>