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0" d="100"/>
          <a:sy n="30" d="100"/>
        </p:scale>
        <p:origin x="546" y="2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C7562F-7FEA-44F2-9CD3-42E5B29DF3C2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533650" y="1143000"/>
            <a:ext cx="1790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802DA-ED5C-46B5-B45A-D0A75F696D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1255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802DA-ED5C-46B5-B45A-D0A75F696D4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3630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148599" y="11187502"/>
            <a:ext cx="9649072" cy="2090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/>
              </a:rPr>
              <a:t>Promoção da saúde mental e prevenção do estresse entre servidores do HGA por práticas meditativas e reflexivas.</a:t>
            </a:r>
            <a:endParaRPr lang="en-US" sz="2800" dirty="0">
              <a:solidFill>
                <a:srgbClr val="000000"/>
              </a:solidFill>
              <a:latin typeface="Montserrat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116288" y="4326174"/>
            <a:ext cx="21026336" cy="58169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t-BR" sz="5400" dirty="0">
                <a:latin typeface="Montserrat"/>
              </a:rPr>
              <a:t>Medita HGA – Cuidando de Quem Cuida: práticas meditativas para promoção da saúde mental e autocuidado no Hospital Geral de Areias</a:t>
            </a:r>
            <a:r>
              <a:rPr lang="pt-BR" sz="5400" dirty="0" smtClean="0">
                <a:latin typeface="Montserrat"/>
              </a:rPr>
              <a:t>.</a:t>
            </a:r>
          </a:p>
          <a:p>
            <a:endParaRPr lang="pt-BR" sz="5400" dirty="0"/>
          </a:p>
          <a:p>
            <a:endParaRPr lang="pt-BR" sz="5400" dirty="0" smtClean="0"/>
          </a:p>
          <a:p>
            <a:endParaRPr lang="pt-BR" sz="5400" dirty="0" smtClean="0"/>
          </a:p>
          <a:p>
            <a:endParaRPr lang="pt-BR" sz="5400" dirty="0"/>
          </a:p>
        </p:txBody>
      </p:sp>
      <p:sp>
        <p:nvSpPr>
          <p:cNvPr id="11" name="TextBox 56"/>
          <p:cNvSpPr txBox="1"/>
          <p:nvPr/>
        </p:nvSpPr>
        <p:spPr>
          <a:xfrm>
            <a:off x="1116286" y="6042957"/>
            <a:ext cx="20866554" cy="10338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endParaRPr lang="en-US" sz="3918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r>
              <a:rPr lang="pt-BR" sz="2800" dirty="0" err="1" smtClean="0">
                <a:latin typeface="Montserrat"/>
              </a:rPr>
              <a:t>Jeciane</a:t>
            </a:r>
            <a:r>
              <a:rPr lang="pt-BR" sz="2800" dirty="0" smtClean="0">
                <a:latin typeface="Montserrat"/>
              </a:rPr>
              <a:t> </a:t>
            </a:r>
            <a:r>
              <a:rPr lang="pt-BR" sz="2800" dirty="0">
                <a:latin typeface="Montserrat"/>
              </a:rPr>
              <a:t>Araújo de Albuquerque Costa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¹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*, </a:t>
            </a:r>
            <a:r>
              <a:rPr lang="pt-BR" sz="2800" dirty="0">
                <a:latin typeface="Montserrat"/>
              </a:rPr>
              <a:t>Tatiana Ferreira Vieira da </a:t>
            </a:r>
            <a:r>
              <a:rPr lang="pt-BR" sz="2800" dirty="0" smtClean="0">
                <a:latin typeface="Montserrat"/>
              </a:rPr>
              <a:t>Silva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²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, </a:t>
            </a:r>
            <a:r>
              <a:rPr lang="pt-BR" sz="2800" dirty="0">
                <a:latin typeface="Montserrat"/>
              </a:rPr>
              <a:t>Karina Garcez </a:t>
            </a:r>
            <a:r>
              <a:rPr lang="pt-BR" sz="2800" dirty="0" err="1" smtClean="0">
                <a:latin typeface="Montserrat"/>
              </a:rPr>
              <a:t>Reichow</a:t>
            </a:r>
            <a:r>
              <a:rPr lang="en-US" sz="2800" b="1" dirty="0" smtClean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³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, </a:t>
            </a:r>
            <a:r>
              <a:rPr lang="pt-BR" sz="2800" dirty="0">
                <a:latin typeface="Montserrat"/>
              </a:rPr>
              <a:t>Natália Maria Costa da Silva⁴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1148598" y="7336147"/>
            <a:ext cx="20922489" cy="1962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Pernambuco (SES-PE), Recife, Pernambuco. Hospital Regional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Geral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Areias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(HGRA),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Recife, Pernambuco</a:t>
            </a:r>
            <a:r>
              <a:rPr lang="en-US" sz="24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. </a:t>
            </a:r>
            <a:r>
              <a:rPr lang="pt-BR" sz="2400" dirty="0">
                <a:latin typeface="Montserrat"/>
              </a:rPr>
              <a:t>Região de Saúde </a:t>
            </a:r>
            <a:r>
              <a:rPr lang="pt-BR" sz="2400" dirty="0" smtClean="0">
                <a:latin typeface="Montserrat"/>
              </a:rPr>
              <a:t>(I Geres)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Recife, Pernambuco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jecianec@gmail.com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8578662"/>
            <a:ext cx="9649072" cy="5642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/>
              </a:rPr>
              <a:t>Implantado em 2023 pelo setor </a:t>
            </a:r>
            <a:r>
              <a:rPr lang="pt-BR" sz="2800" dirty="0" err="1">
                <a:latin typeface="Montserrat"/>
              </a:rPr>
              <a:t>Qualivida</a:t>
            </a:r>
            <a:r>
              <a:rPr lang="pt-BR" sz="2800" dirty="0">
                <a:latin typeface="Montserrat"/>
              </a:rPr>
              <a:t> do HGA, o Medita HGA promove práticas semanais de meditação guiada, respiração consciente, relaxamento e rodas de conversa. Com metodologia experiencial e foco em atenção plena e empatia, favorece equilíbrio e apoio mútuo. Mesmo diante de desafios estruturais, o grupo manteve-se ativo. Em 2025, o formato itinerante ampliará o alcance e integrará novos servidores.</a:t>
            </a:r>
            <a:endParaRPr dirty="0">
              <a:latin typeface="Montserrat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5642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/>
              </a:rPr>
              <a:t>A experiência evidencia que intervenções simples e regulares podem gerar mudanças profundas na cultura institucional. A adesão espontânea demonstra a necessidade de espaços de escuta e pausa no trabalho. O principal desafio é manter regularidade e inclusão de todos os turnos. O formato itinerante representa avanço estratégico na democratização do cuidado e fortalecimento da saúde do trabalhador.</a:t>
            </a:r>
            <a:endParaRPr dirty="0">
              <a:latin typeface="Montserrat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4911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/>
              </a:rPr>
              <a:t>Promover a saúde integral dos trabalhadores do SUS, prevenindo adoecimentos psicoemocionais relacionados ao trabalho. Reduzir estresse e ansiedade, aprimorar foco e sono, fortalecer vínculos e senso de pertencimento, consolidando uma cultura de autocuidado e empatia institucional.</a:t>
            </a:r>
            <a:endParaRPr lang="en-US" sz="2800" dirty="0">
              <a:solidFill>
                <a:srgbClr val="000000"/>
              </a:solidFill>
              <a:latin typeface="Montserrat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738016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8604301"/>
            <a:ext cx="9649072" cy="4937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/>
              </a:rPr>
              <a:t>Os participantes relatam melhorias no sono, redução da ansiedade e aumento da concentração. As práticas despertam maior paciência, equilíbrio e serenidade diante de situações estressantes, fortalecendo vínculos e decisões mais conscientes. Muitos relatam respiração calma e sensação de bem-estar prolongada. O projeto promove autocuidado, qualidade de vida e pertencimento institucional.</a:t>
            </a:r>
            <a:endParaRPr dirty="0">
              <a:latin typeface="Montserrat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4652972"/>
            <a:ext cx="9649072" cy="70275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/>
              </a:rPr>
              <a:t>O Medita HGA consolidou-se como prática sustentável de promoção da saúde mental e vigilância em saúde do trabalhador. Recomenda-se sua ampliação para outros serviços e integração às políticas institucionais de cuidado, fortalecendo a humanização, a equidade e a cultura do autocuidado no SUS. A iniciativa contribui para os ODS 3 e 8, promovendo bem-estar no trabalho. Palavras-chave: Saúde do Trabalhador; Meditação; Saúde Mental; autocuidado.</a:t>
            </a:r>
            <a:endParaRPr lang="en-US" sz="2800" dirty="0">
              <a:solidFill>
                <a:srgbClr val="000000"/>
              </a:solidFill>
              <a:latin typeface="Montserrat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577064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761751"/>
            <a:ext cx="14830893" cy="1569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endParaRPr lang="en-US" sz="4572" b="1" dirty="0" smtClean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  <a:p>
            <a:pPr algn="ctr">
              <a:lnSpc>
                <a:spcPts val="6400"/>
              </a:lnSpc>
            </a:pPr>
            <a:r>
              <a:rPr lang="en-US" sz="4572" b="1" dirty="0" err="1" smtClean="0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060044" y="32239047"/>
            <a:ext cx="9433048" cy="49449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r>
              <a:rPr lang="pt-BR" sz="2400" dirty="0"/>
              <a:t> </a:t>
            </a:r>
          </a:p>
          <a:p>
            <a:r>
              <a:rPr lang="pt-BR" sz="2400" dirty="0">
                <a:latin typeface="Montserrat"/>
              </a:rPr>
              <a:t>CHÖDRÖN, P. Acolher o indesejável: uma vida plena num mundo abatido. 1. ed. Rio de Janeiro: </a:t>
            </a:r>
            <a:r>
              <a:rPr lang="pt-BR" sz="2400" dirty="0" err="1">
                <a:latin typeface="Montserrat"/>
              </a:rPr>
              <a:t>Gryphus</a:t>
            </a:r>
            <a:r>
              <a:rPr lang="pt-BR" sz="2400" dirty="0">
                <a:latin typeface="Montserrat"/>
              </a:rPr>
              <a:t>, 2020.</a:t>
            </a:r>
          </a:p>
          <a:p>
            <a:r>
              <a:rPr lang="pt-BR" sz="2400" dirty="0">
                <a:latin typeface="Montserrat"/>
              </a:rPr>
              <a:t> </a:t>
            </a:r>
          </a:p>
          <a:p>
            <a:r>
              <a:rPr lang="pt-BR" sz="2400" dirty="0">
                <a:latin typeface="Montserrat"/>
              </a:rPr>
              <a:t>FISCHER, N. O mundo poderia ser diferente. 1. ed. São Paulo: Palas Athena, 2021.</a:t>
            </a:r>
          </a:p>
          <a:p>
            <a:r>
              <a:rPr lang="pt-BR" sz="2400" dirty="0">
                <a:latin typeface="Montserrat"/>
              </a:rPr>
              <a:t> </a:t>
            </a:r>
          </a:p>
          <a:p>
            <a:r>
              <a:rPr lang="pt-BR" sz="2400" dirty="0">
                <a:latin typeface="Montserrat"/>
              </a:rPr>
              <a:t>PENMAN, D.; WILLIAMS, M. Atenção plena (</a:t>
            </a:r>
            <a:r>
              <a:rPr lang="pt-BR" sz="2400" dirty="0" err="1">
                <a:latin typeface="Montserrat"/>
              </a:rPr>
              <a:t>Mindfulness</a:t>
            </a:r>
            <a:r>
              <a:rPr lang="pt-BR" sz="2400" dirty="0">
                <a:latin typeface="Montserrat"/>
              </a:rPr>
              <a:t>): como encontrar a paz em um mundo frenético. 1. ed. Rio de Janeiro: Sextante, 2023.</a:t>
            </a:r>
          </a:p>
          <a:p>
            <a:r>
              <a:rPr lang="pt-BR" sz="2400" dirty="0">
                <a:latin typeface="Montserrat"/>
              </a:rPr>
              <a:t> </a:t>
            </a:r>
          </a:p>
          <a:p>
            <a:r>
              <a:rPr lang="pt-BR" sz="2400" dirty="0">
                <a:latin typeface="Montserrat"/>
              </a:rPr>
              <a:t> </a:t>
            </a:r>
          </a:p>
        </p:txBody>
      </p:sp>
      <p:sp>
        <p:nvSpPr>
          <p:cNvPr id="59" name="TextBox 60"/>
          <p:cNvSpPr txBox="1"/>
          <p:nvPr/>
        </p:nvSpPr>
        <p:spPr>
          <a:xfrm>
            <a:off x="11989494" y="32206402"/>
            <a:ext cx="9721080" cy="21339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r>
              <a:rPr lang="pt-BR" sz="2400" dirty="0">
                <a:latin typeface="Montserrat"/>
              </a:rPr>
              <a:t>TOLLE, E. O poder do agora. 1. ed. Rio de Janeiro: Sextante, 2018.</a:t>
            </a:r>
          </a:p>
          <a:p>
            <a:r>
              <a:rPr lang="pt-BR" sz="2400" dirty="0">
                <a:latin typeface="Montserrat"/>
              </a:rPr>
              <a:t> </a:t>
            </a:r>
          </a:p>
          <a:p>
            <a:r>
              <a:rPr lang="pt-BR" sz="2400" dirty="0">
                <a:latin typeface="Montserrat"/>
              </a:rPr>
              <a:t>TOLLE, E. O poder do silêncio. 1. ed. Rio de Janeiro: Sextante, 2016.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452</Words>
  <Application>Microsoft Office PowerPoint</Application>
  <PresentationFormat>Personalizar</PresentationFormat>
  <Paragraphs>36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League Spartan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Positivo</cp:lastModifiedBy>
  <cp:revision>21</cp:revision>
  <dcterms:created xsi:type="dcterms:W3CDTF">2025-09-30T13:28:19Z</dcterms:created>
  <dcterms:modified xsi:type="dcterms:W3CDTF">2025-10-29T22:51:19Z</dcterms:modified>
</cp:coreProperties>
</file>