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7" d="100"/>
          <a:sy n="37" d="100"/>
        </p:scale>
        <p:origin x="708" y="-348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4082" y="11242920"/>
            <a:ext cx="9649072" cy="2046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/>
              </a:rPr>
              <a:t>Implantação e avaliação do protocolo do fluxo de encaminhamento para a Rede de Atenção Psicossocial (RAPS) de Trindade/PE.</a:t>
            </a:r>
            <a:endParaRPr lang="en-US" sz="10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332310" y="4388356"/>
            <a:ext cx="20964496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5400" b="1" dirty="0">
                <a:solidFill>
                  <a:schemeClr val="accent1"/>
                </a:solidFill>
              </a:rPr>
              <a:t>IMPACTO DA IMPLANTAÇÃO DO PROTOCOLO DE FLUXO DE ENCAMINHAMENTO À EQUIPE MULTIPROFISSIONAL ESPECIALIZADA EM SAÚDE MENTAL NO MUNICÍPIO DE TRINDADE/PE.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778424" y="6858658"/>
            <a:ext cx="11303169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Vinnicius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Alencar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Piancó¹,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Rafael da Silva Fonseca²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673495" y="7553532"/>
            <a:ext cx="21674408" cy="19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Coordenador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Equipe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Multiprofissional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Trindade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/PE.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Residente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Redes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pela Escola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Governo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Pública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– ESPPE,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Trindade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/PE.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joaovinniciuspsi@gmail.com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371709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69290" y="14869222"/>
            <a:ext cx="9649072" cy="4842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/>
              <a:t>O município de Trindade, no Sertão Pernambucano, (pop. 30.321/IBGE 2022) possuía fragilidade no manejo e encaminhamento de usuários à RAPS, resultando em busca desnecessária por serviços especializados. A Coordenação da Equipe Multiprofissional, em parceria com a Residência em Gestão de Redes de Saúde (ESPPE), elaborou um fluxograma focado na estrutura local. O protocolo foi implantado para integrar os dispositivos existentes e orientar as equipes sobre o percurso terapêutico adequado.</a:t>
            </a:r>
            <a:endParaRPr sz="2400" dirty="0"/>
          </a:p>
        </p:txBody>
      </p:sp>
      <p:sp>
        <p:nvSpPr>
          <p:cNvPr id="17" name="TextBox 17"/>
          <p:cNvSpPr txBox="1"/>
          <p:nvPr/>
        </p:nvSpPr>
        <p:spPr>
          <a:xfrm>
            <a:off x="908145" y="1385353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45287" y="202571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12183" y="21338360"/>
            <a:ext cx="9649072" cy="4842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/>
              <a:t>O principal aprendizado é que a ausência de fluxos claros compromete a qualidade do cuidado e sobrecarrega os serviços especializados, desrespeitando a lógica da RAPS. A implantação do protocolo, envolvendo a rede e a gestão, demonstrou ser uma ferramenta essencial na qualificação do manejo clínico e do percurso terapêutico. A análise crítica aponta a necessidade de constante monitoramento e educação permanente para manutenção da adesão e do alinhamento do protocolo às políticas públicas.</a:t>
            </a:r>
            <a:endParaRPr sz="2400" dirty="0"/>
          </a:p>
        </p:txBody>
      </p:sp>
      <p:sp>
        <p:nvSpPr>
          <p:cNvPr id="20" name="TextBox 17"/>
          <p:cNvSpPr txBox="1"/>
          <p:nvPr/>
        </p:nvSpPr>
        <p:spPr>
          <a:xfrm>
            <a:off x="673495" y="2040226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969290" y="2657080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842050" y="27703053"/>
            <a:ext cx="9649072" cy="4206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Relatar o impacto da implantação do protocolo de fluxo de encaminhamento à RAPS de Trindade/PE. Otimizar demandas, garantir o acesso resolutivo, humanizado e reduzir encaminhamentos inadequados, fortalecendo a rede intersetorial e os princípios da Reforma Psiquiátrica </a:t>
            </a:r>
            <a:r>
              <a:rPr lang="pt-BR" sz="2800" dirty="0" smtClean="0">
                <a:latin typeface="Montserrat"/>
              </a:rPr>
              <a:t>Brasileira.</a:t>
            </a:r>
            <a:endParaRPr lang="en-US" sz="10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969290" y="26726597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613680" y="986558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317137" y="20313586"/>
            <a:ext cx="9649072" cy="4842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/>
              <a:t>Os resultados iniciais indicaram que a adesão ao protocolo de fluxo otimizou a integração entre os diversos níveis de atenção da RAPS. A padronização dos fluxos e orientações reduziu encaminhamentos para serviços de saúde mental especializada (como CAPS) em casos de baixa complexidade, direcionando-os à Atenção Primária (APS) ou </a:t>
            </a:r>
            <a:r>
              <a:rPr lang="pt-BR" sz="2400" dirty="0" err="1"/>
              <a:t>eMulti</a:t>
            </a:r>
            <a:r>
              <a:rPr lang="pt-BR" sz="2400" dirty="0"/>
              <a:t>, com redução das rupturas no cuidado e maior garantia de acesso resolutivo, respeitando a complexidade de cada caso e evitando o congestionamento da rede.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47476" y="992819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245705" y="25381161"/>
            <a:ext cx="9720503" cy="1189643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245706" y="26582108"/>
            <a:ext cx="9649072" cy="4842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400" dirty="0"/>
              <a:t>A implantação do protocolo mostrou-se eficaz para aperfeiçoar o percurso terapêutico dos usuários, qualificando o acesso e resolutividade na saúde mental municipal, fortalecendo os princípios da RPB ao priorizar a articulação da rede e o cuidado no território. Ademais, observa-se a necessidade de expansão do monitoramento dos indicadores de encaminhamento e a replicação deste método em municípios com RAPS que apresentem fragilidades semelhantes.</a:t>
            </a:r>
            <a:endParaRPr sz="2400" dirty="0"/>
          </a:p>
        </p:txBody>
      </p:sp>
      <p:sp>
        <p:nvSpPr>
          <p:cNvPr id="56" name="TextBox 17"/>
          <p:cNvSpPr txBox="1"/>
          <p:nvPr/>
        </p:nvSpPr>
        <p:spPr>
          <a:xfrm>
            <a:off x="12181291" y="25554166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41999" y="30711475"/>
            <a:ext cx="14830893" cy="157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endParaRPr lang="en-US" sz="4572" b="1" dirty="0" smtClean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6400"/>
              </a:lnSpc>
            </a:pPr>
            <a:r>
              <a:rPr lang="en-US" sz="4572" b="1" dirty="0" smtClean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575473"/>
            <a:ext cx="9433048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AMARANTE, Paulo; NUNES, Maria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Ozanira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A reforma psiquiátrica no SUS e a 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luta por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uma sociedade sem manicômios. Ciência &amp; Saúde Coletiva, v. 23, n. 6, p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Instituto Brasileiro de Geografia e Estatística – IBGE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itchFamily="2" charset="0"/>
              </a:rPr>
              <a:t>BRASIL. Ministério da Saúde. Portaria GM/MS n. 3.088, de 23 de dezembro </a:t>
            </a:r>
            <a:r>
              <a:rPr lang="pt-BR" sz="2400" dirty="0" smtClean="0">
                <a:latin typeface="Montserrat" pitchFamily="2" charset="0"/>
              </a:rPr>
              <a:t>de 2011</a:t>
            </a:r>
            <a:r>
              <a:rPr lang="pt-BR" sz="2400" dirty="0">
                <a:latin typeface="Montserrat" pitchFamily="2" charset="0"/>
              </a:rPr>
              <a:t>. Institui a Rede de Atenção Psicossocial (RAPS). Diário Oficial da </a:t>
            </a:r>
            <a:r>
              <a:rPr lang="pt-BR" sz="2400" dirty="0" smtClean="0">
                <a:latin typeface="Montserrat" pitchFamily="2" charset="0"/>
              </a:rPr>
              <a:t>União, Brasília</a:t>
            </a:r>
            <a:r>
              <a:rPr lang="pt-BR" sz="2400" dirty="0">
                <a:latin typeface="Montserrat" pitchFamily="2" charset="0"/>
              </a:rPr>
              <a:t>, 26 dez. 2011.</a:t>
            </a:r>
            <a:endParaRPr sz="2400" dirty="0">
              <a:latin typeface="Montserrat" pitchFamily="2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62234" y="32452209"/>
            <a:ext cx="9721080" cy="5129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Dados da Rede de Atenção Psicossocial (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RAPS) no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Sistema Único de Saúde (SUS). Coordenação-Geral de Saúde Mental, Álcool 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 outras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Drogas. Brasília, 2022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itchFamily="2" charset="0"/>
              </a:rPr>
              <a:t>FERREIRA, Walter; OLIVEIRA, </a:t>
            </a:r>
            <a:r>
              <a:rPr lang="pt-BR" sz="2400" dirty="0" err="1">
                <a:latin typeface="Montserrat" pitchFamily="2" charset="0"/>
              </a:rPr>
              <a:t>Laressa</a:t>
            </a:r>
            <a:r>
              <a:rPr lang="pt-BR" sz="2400" dirty="0">
                <a:latin typeface="Montserrat" pitchFamily="2" charset="0"/>
              </a:rPr>
              <a:t> T. K. Reformulações na política nacional </a:t>
            </a:r>
            <a:r>
              <a:rPr lang="pt-BR" sz="2400" dirty="0" smtClean="0">
                <a:latin typeface="Montserrat" pitchFamily="2" charset="0"/>
              </a:rPr>
              <a:t>de saúde </a:t>
            </a:r>
            <a:r>
              <a:rPr lang="pt-BR" sz="2400" dirty="0">
                <a:latin typeface="Montserrat" pitchFamily="2" charset="0"/>
              </a:rPr>
              <a:t>mental: análise de dados de assistência no período de 2012 a 2022. </a:t>
            </a:r>
            <a:r>
              <a:rPr lang="pt-BR" sz="2400" dirty="0" smtClean="0">
                <a:latin typeface="Montserrat" pitchFamily="2" charset="0"/>
              </a:rPr>
              <a:t>Ciência &amp; </a:t>
            </a:r>
            <a:r>
              <a:rPr lang="pt-BR" sz="2400" dirty="0">
                <a:latin typeface="Montserrat" pitchFamily="2" charset="0"/>
              </a:rPr>
              <a:t>Saúde Coletiva, v. 30, n. 2, e13372023, 2025</a:t>
            </a:r>
            <a:r>
              <a:rPr lang="pt-BR" sz="2400" dirty="0" smtClean="0">
                <a:latin typeface="Montserrat" pitchFamily="2" charset="0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itchFamily="2" charset="0"/>
              </a:rPr>
              <a:t>NISIIDE, Ana Carolina Becker. Um (</a:t>
            </a:r>
            <a:r>
              <a:rPr lang="pt-BR" sz="2400" dirty="0" err="1">
                <a:latin typeface="Montserrat" pitchFamily="2" charset="0"/>
              </a:rPr>
              <a:t>re</a:t>
            </a:r>
            <a:r>
              <a:rPr lang="pt-BR" sz="2400" dirty="0">
                <a:latin typeface="Montserrat" pitchFamily="2" charset="0"/>
              </a:rPr>
              <a:t>)trato da Rede de Atenção </a:t>
            </a:r>
            <a:r>
              <a:rPr lang="pt-BR" sz="2400" dirty="0" smtClean="0">
                <a:latin typeface="Montserrat" pitchFamily="2" charset="0"/>
              </a:rPr>
              <a:t>Psicossocial Brasileira</a:t>
            </a:r>
            <a:r>
              <a:rPr lang="pt-BR" sz="2400" dirty="0">
                <a:latin typeface="Montserrat" pitchFamily="2" charset="0"/>
              </a:rPr>
              <a:t>. Revista Foco, v. 18, n. 2, 2025.</a:t>
            </a:r>
            <a:endParaRPr sz="2400" dirty="0">
              <a:latin typeface="Montserrat" pitchFamily="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446" y="11422847"/>
            <a:ext cx="11530883" cy="8538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665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Usuario</cp:lastModifiedBy>
  <cp:revision>15</cp:revision>
  <dcterms:created xsi:type="dcterms:W3CDTF">2025-09-30T13:28:19Z</dcterms:created>
  <dcterms:modified xsi:type="dcterms:W3CDTF">2025-10-30T13:22:32Z</dcterms:modified>
</cp:coreProperties>
</file>