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719"/>
  </p:normalViewPr>
  <p:slideViewPr>
    <p:cSldViewPr>
      <p:cViewPr>
        <p:scale>
          <a:sx n="50" d="100"/>
          <a:sy n="50" d="100"/>
        </p:scale>
        <p:origin x="1064" y="-117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1005/iajmh.v5i.227" TargetMode="External"/><Relationship Id="rId2" Type="http://schemas.openxmlformats.org/officeDocument/2006/relationships/hyperlink" Target="https://bvsms.saude.gov.br/bvs/saudelegis/gm/2009/prt2371_07_10_2009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ppg.org.br/revistas/boletimdogerenciamento/article/view/139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sterrat"/>
              </a:rPr>
              <a:t>Superar barreiras de acesso aos serviços odontológicos de trabalhadores por meio de estratégias assistenciais no próprio ambiente laboral</a:t>
            </a:r>
            <a:r>
              <a:rPr lang="pt-BR" sz="2800" b="0" i="0" dirty="0">
                <a:effectLst/>
                <a:latin typeface="Montserrat" panose="00000500000000000000" pitchFamily="2" charset="0"/>
              </a:rPr>
              <a:t>.</a:t>
            </a:r>
            <a:endParaRPr lang="en-US" sz="2800" dirty="0"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950794" y="4440117"/>
            <a:ext cx="19498580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5400" b="1" dirty="0">
                <a:solidFill>
                  <a:srgbClr val="0089CD"/>
                </a:solidFill>
                <a:latin typeface="Monsterrat"/>
                <a:ea typeface="League Spartan"/>
                <a:cs typeface="Arial" panose="020B0604020202020204" pitchFamily="34" charset="0"/>
                <a:sym typeface="League Spartan"/>
              </a:rPr>
              <a:t>CUIDADO EM SAÚDE BUCAL DE POPULAÇÕES EM VULNERABILIDADE LABORAL: EXPERIÊNCIA COM ODONTOGRAMA E CADEIRA ODONTOLÓGICA MOVEL NO ATENDIMENTO A TRABALHADORES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5220979" y="6926057"/>
            <a:ext cx="13969552" cy="6210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Hebert Santos de Almeida¹ - , Maria Vitória Brito Lucena de Santana²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862880" y="7789631"/>
            <a:ext cx="21674408" cy="12145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¹Secretaria Municipal de </a:t>
            </a:r>
            <a:r>
              <a:rPr lang="en-US" sz="2400" dirty="0" err="1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Casinhas</a:t>
            </a: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Casinhas</a:t>
            </a: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, Pernambuco. ²Secretaria Municipal de </a:t>
            </a:r>
            <a:r>
              <a:rPr lang="en-US" sz="2400" dirty="0" err="1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Casinhas</a:t>
            </a: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Casinhas</a:t>
            </a: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, 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hebert_profissional@hotmail.com</a:t>
            </a:r>
            <a:endParaRPr lang="en-US" sz="2400" dirty="0">
              <a:solidFill>
                <a:srgbClr val="000000"/>
              </a:solidFill>
              <a:latin typeface="Monsterrat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3805" y="1541976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990450" y="16774168"/>
            <a:ext cx="9649072" cy="6266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sterrat"/>
              </a:rPr>
              <a:t>Nas visitas aos trabalhadores, observei que não frequentavam o PSF, buscando atendimento apenas em casos de dor. Identifiquei que o tempo de ausência do trabalho é a principal barreira. Para enfrentá-la, utilizei o </a:t>
            </a:r>
            <a:r>
              <a:rPr lang="pt-BR" sz="2800" b="0" i="0" dirty="0" err="1">
                <a:effectLst/>
                <a:latin typeface="Monsterrat"/>
              </a:rPr>
              <a:t>odontograma</a:t>
            </a:r>
            <a:r>
              <a:rPr lang="pt-BR" sz="2800" b="0" i="0" dirty="0">
                <a:effectLst/>
                <a:latin typeface="Monsterrat"/>
              </a:rPr>
              <a:t> nas visitas, registrando as condições bucais e orientando sobre cuidados. Em outro momento, retornei aos locais de trabalho com a cadeira odontológica móvel e realizei profilaxias, raspagens, restaurações, ações educativas e encaminhamento de maior complexidade ao PSF.</a:t>
            </a:r>
            <a:endParaRPr sz="2800" dirty="0">
              <a:latin typeface="Monst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00004" y="1555179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27499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1043805" y="24471796"/>
            <a:ext cx="9649072" cy="55610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sterrat"/>
                <a:cs typeface="Arial" panose="020B0604020202020204" pitchFamily="34" charset="0"/>
              </a:rPr>
              <a:t>A experiência mostrou que o trabalho é uma barreira concreta ao cuidado em saúde bucal e que levar o serviço até o trabalhador amplia adesão e permite diagnósticos precoces. A cadeira móvel, adaptada a esse contexto, é inovadora e replicável, embora tenha exigido ajustes de transporte e tempo de instalação. O maior aprendizado foi que o cuidado precisa se adaptar às condições reais de vida e trabalho, reforçando o papel da Atenção Primária reduzindo a iniquidades.</a:t>
            </a:r>
            <a:endParaRPr sz="2800" dirty="0">
              <a:latin typeface="Monsterrat"/>
              <a:cs typeface="Arial" panose="020B0604020202020204" pitchFamily="34" charset="0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344897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349297" y="9858525"/>
            <a:ext cx="9577538" cy="1050722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346566" y="11089829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sterrat"/>
              </a:rPr>
              <a:t>Garantir diagnóstico precoce utilizando o </a:t>
            </a:r>
            <a:r>
              <a:rPr lang="pt-BR" sz="2800" b="0" i="0" dirty="0" err="1">
                <a:effectLst/>
                <a:latin typeface="Monsterrat"/>
              </a:rPr>
              <a:t>odontograma</a:t>
            </a:r>
            <a:r>
              <a:rPr lang="pt-BR" sz="2800" b="0" i="0" dirty="0">
                <a:effectLst/>
                <a:latin typeface="Monsterrat"/>
              </a:rPr>
              <a:t>, sensibilizar trabalhadores sobre sua condição bucal, classificar os casos conforme urgência e posteriormente ofertar ações preventivas e curativas no ambiente de trabalho com o uso da cadeira odontológica móvel.</a:t>
            </a:r>
            <a:endParaRPr lang="en-US" sz="2800" dirty="0">
              <a:latin typeface="Monst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05776" y="1538524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2" name="TextBox 16"/>
          <p:cNvSpPr txBox="1"/>
          <p:nvPr/>
        </p:nvSpPr>
        <p:spPr>
          <a:xfrm>
            <a:off x="12349534" y="16774417"/>
            <a:ext cx="9649072" cy="55610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sterrat"/>
              </a:rPr>
              <a:t>Foram avaliados 39 trabalhadores. A partir dos registros no </a:t>
            </a:r>
            <a:r>
              <a:rPr lang="pt-BR" sz="2800" b="0" i="0" dirty="0" err="1">
                <a:effectLst/>
                <a:latin typeface="Monsterrat"/>
              </a:rPr>
              <a:t>odontograma</a:t>
            </a:r>
            <a:r>
              <a:rPr lang="pt-BR" sz="2800" b="0" i="0" dirty="0">
                <a:effectLst/>
                <a:latin typeface="Monsterrat"/>
              </a:rPr>
              <a:t>, identifiquei cárie em 18, doença periodontal em 8, necessidade de prótese em 21 e de extração em 6. A estratégia não só promoveu diagnóstico precoce, como fortaleceu vínculos com a equipe de saúde, trouxe resolutividade no próprio ambiente laboral e reduziu a busca apenas em situações de urgência. Os chefes e os trabalhadores apoiaram a iniciativa, reconhecendo-a como uma medida eficaz para a promoção da saúde.</a:t>
            </a:r>
            <a:endParaRPr sz="2800" dirty="0">
              <a:latin typeface="Monst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75659" y="1548169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23959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6" y="24422035"/>
            <a:ext cx="9649072" cy="41503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b="0" i="0" dirty="0">
                <a:effectLst/>
                <a:latin typeface="Monsterrat"/>
              </a:rPr>
              <a:t>A integração entre diagnóstico, educação em saúde e cuidado resolutivo no ambiente laboral é uma experiência inovadora e replicável. Recomenda-se ampliar a articulação com a vigilância em saúde do trabalhador e integrar equipe multiprofissionais como estratégia para alcançar populações em vulnerabilidade laboral.</a:t>
            </a:r>
            <a:endParaRPr sz="2800" dirty="0">
              <a:latin typeface="Monst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293293" y="23344566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57894" y="30362335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050" y="31351337"/>
            <a:ext cx="9433048" cy="6097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sterrat"/>
                <a:cs typeface="Arial" panose="020B0604020202020204" pitchFamily="34" charset="0"/>
              </a:rPr>
              <a:t>BRASIL. Ministério da Saúde. </a:t>
            </a:r>
            <a:r>
              <a:rPr lang="pt-BR" sz="2400" b="1" dirty="0">
                <a:latin typeface="Monsterrat"/>
                <a:cs typeface="Arial" panose="020B0604020202020204" pitchFamily="34" charset="0"/>
              </a:rPr>
              <a:t>Portaria nº 2.371, de 7 de outubro de 2009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. Institui o Componente Móvel da Atenção à Saúde Bucal – Unidade Odontológica Móvel – UOM. </a:t>
            </a:r>
            <a:r>
              <a:rPr lang="pt-BR" sz="2400" i="1" dirty="0">
                <a:latin typeface="Monsterrat"/>
                <a:cs typeface="Arial" panose="020B0604020202020204" pitchFamily="34" charset="0"/>
              </a:rPr>
              <a:t>Diário Oficial da União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: seção 1, Brasília, DF, 8 out. 2009. Disponível em: </a:t>
            </a:r>
            <a:r>
              <a:rPr lang="pt-BR" sz="2400" dirty="0">
                <a:latin typeface="Monsterrat"/>
                <a:cs typeface="Arial" panose="020B0604020202020204" pitchFamily="34" charset="0"/>
                <a:hlinkClick r:id="rId2"/>
              </a:rPr>
              <a:t>https://bvsms.saude.gov.br/</a:t>
            </a:r>
            <a:r>
              <a:rPr lang="pt-BR" sz="2400" dirty="0" err="1">
                <a:latin typeface="Monsterrat"/>
                <a:cs typeface="Arial" panose="020B0604020202020204" pitchFamily="34" charset="0"/>
                <a:hlinkClick r:id="rId2"/>
              </a:rPr>
              <a:t>bvs</a:t>
            </a:r>
            <a:r>
              <a:rPr lang="pt-BR" sz="2400" dirty="0">
                <a:latin typeface="Monsterrat"/>
                <a:cs typeface="Arial" panose="020B0604020202020204" pitchFamily="34" charset="0"/>
                <a:hlinkClick r:id="rId2"/>
              </a:rPr>
              <a:t>/</a:t>
            </a:r>
            <a:r>
              <a:rPr lang="pt-BR" sz="2400" dirty="0" err="1">
                <a:latin typeface="Monsterrat"/>
                <a:cs typeface="Arial" panose="020B0604020202020204" pitchFamily="34" charset="0"/>
                <a:hlinkClick r:id="rId2"/>
              </a:rPr>
              <a:t>saudelegis</a:t>
            </a:r>
            <a:r>
              <a:rPr lang="pt-BR" sz="2400" dirty="0">
                <a:latin typeface="Monsterrat"/>
                <a:cs typeface="Arial" panose="020B0604020202020204" pitchFamily="34" charset="0"/>
                <a:hlinkClick r:id="rId2"/>
              </a:rPr>
              <a:t>/</a:t>
            </a:r>
            <a:r>
              <a:rPr lang="pt-BR" sz="2400" dirty="0" err="1">
                <a:latin typeface="Monsterrat"/>
                <a:cs typeface="Arial" panose="020B0604020202020204" pitchFamily="34" charset="0"/>
                <a:hlinkClick r:id="rId2"/>
              </a:rPr>
              <a:t>gm</a:t>
            </a:r>
            <a:r>
              <a:rPr lang="pt-BR" sz="2400" dirty="0">
                <a:latin typeface="Monsterrat"/>
                <a:cs typeface="Arial" panose="020B0604020202020204" pitchFamily="34" charset="0"/>
                <a:hlinkClick r:id="rId2"/>
              </a:rPr>
              <a:t>/2009/prt2371_07_10_2009.html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. Acesso em: 29 out. 2025.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b="0" i="0" dirty="0">
                <a:effectLst/>
                <a:latin typeface="Monsterrat"/>
              </a:rPr>
              <a:t>Maria Gonçalves Furtado Ramos, L., Venturin Ramos, E. ., &amp; Furtado Ramos, J. (2022). </a:t>
            </a:r>
            <a:r>
              <a:rPr lang="pt-BR" sz="2400" b="1" i="0" dirty="0">
                <a:effectLst/>
                <a:latin typeface="Monsterrat"/>
              </a:rPr>
              <a:t>Visita Domiciliar do Cirurgião Dentista para pacientes Acamados</a:t>
            </a:r>
            <a:r>
              <a:rPr lang="pt-BR" sz="2400" b="0" i="0" dirty="0">
                <a:effectLst/>
                <a:latin typeface="Monsterrat"/>
              </a:rPr>
              <a:t>. </a:t>
            </a:r>
            <a:r>
              <a:rPr lang="pt-BR" sz="2400" b="0" i="1" dirty="0" err="1">
                <a:effectLst/>
                <a:latin typeface="Monsterrat"/>
              </a:rPr>
              <a:t>InterAmerican</a:t>
            </a:r>
            <a:r>
              <a:rPr lang="pt-BR" sz="2400" b="0" i="1" dirty="0">
                <a:effectLst/>
                <a:latin typeface="Monsterrat"/>
              </a:rPr>
              <a:t> </a:t>
            </a:r>
            <a:r>
              <a:rPr lang="pt-BR" sz="2400" b="0" i="1" dirty="0" err="1">
                <a:effectLst/>
                <a:latin typeface="Monsterrat"/>
              </a:rPr>
              <a:t>Journal</a:t>
            </a:r>
            <a:r>
              <a:rPr lang="pt-BR" sz="2400" b="0" i="1" dirty="0">
                <a:effectLst/>
                <a:latin typeface="Monsterrat"/>
              </a:rPr>
              <a:t> </a:t>
            </a:r>
            <a:r>
              <a:rPr lang="pt-BR" sz="2400" b="0" i="1" dirty="0" err="1">
                <a:effectLst/>
                <a:latin typeface="Monsterrat"/>
              </a:rPr>
              <a:t>of</a:t>
            </a:r>
            <a:r>
              <a:rPr lang="pt-BR" sz="2400" b="0" i="1" dirty="0">
                <a:effectLst/>
                <a:latin typeface="Monsterrat"/>
              </a:rPr>
              <a:t> Medicine </a:t>
            </a:r>
            <a:r>
              <a:rPr lang="pt-BR" sz="2400" b="0" i="1" dirty="0" err="1">
                <a:effectLst/>
                <a:latin typeface="Monsterrat"/>
              </a:rPr>
              <a:t>and</a:t>
            </a:r>
            <a:r>
              <a:rPr lang="pt-BR" sz="2400" b="0" i="1" dirty="0">
                <a:effectLst/>
                <a:latin typeface="Monsterrat"/>
              </a:rPr>
              <a:t> Health</a:t>
            </a:r>
            <a:r>
              <a:rPr lang="pt-BR" sz="2400" b="0" i="0" dirty="0">
                <a:effectLst/>
                <a:latin typeface="Monsterrat"/>
              </a:rPr>
              <a:t>, </a:t>
            </a:r>
            <a:r>
              <a:rPr lang="pt-BR" sz="2400" b="0" i="1" dirty="0">
                <a:effectLst/>
                <a:latin typeface="Monsterrat"/>
              </a:rPr>
              <a:t>5</a:t>
            </a:r>
            <a:r>
              <a:rPr lang="pt-BR" sz="2400" b="0" i="0" dirty="0">
                <a:effectLst/>
                <a:latin typeface="Monsterrat"/>
              </a:rPr>
              <a:t>, 1–6. </a:t>
            </a:r>
            <a:r>
              <a:rPr lang="pt-BR" sz="2400" b="0" i="0" dirty="0">
                <a:effectLst/>
                <a:latin typeface="Monsterrat"/>
                <a:hlinkClick r:id="rId3"/>
              </a:rPr>
              <a:t>https://doi.org/10.31005/iajmh.v5i.227</a:t>
            </a:r>
            <a:r>
              <a:rPr lang="pt-BR" sz="2400" b="0" i="0" dirty="0">
                <a:effectLst/>
                <a:latin typeface="Monsterrat"/>
              </a:rPr>
              <a:t>. Acesso em: 29 out. 2025</a:t>
            </a:r>
            <a:endParaRPr lang="pt-BR" sz="2400" dirty="0">
              <a:latin typeface="Monsterrat"/>
              <a:cs typeface="Arial" panose="020B0604020202020204" pitchFamily="34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latin typeface="Monsterrat"/>
              <a:cs typeface="Arial" panose="020B0604020202020204" pitchFamily="34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189929" y="31336269"/>
            <a:ext cx="9721080" cy="6616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sterrat"/>
                <a:cs typeface="Arial" panose="020B0604020202020204" pitchFamily="34" charset="0"/>
              </a:rPr>
              <a:t>MIOTTO, Maria Helena Monteiro de Barros; BARCELLOS, Ludmilla Awad; LOPES, </a:t>
            </a:r>
            <a:r>
              <a:rPr lang="pt-BR" sz="2400" dirty="0" err="1">
                <a:latin typeface="Monsterrat"/>
                <a:cs typeface="Arial" panose="020B0604020202020204" pitchFamily="34" charset="0"/>
              </a:rPr>
              <a:t>Zulmara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 Vicentini</a:t>
            </a:r>
            <a:r>
              <a:rPr lang="pt-BR" sz="2400" b="1" dirty="0">
                <a:latin typeface="Monsterrat"/>
                <a:cs typeface="Arial" panose="020B0604020202020204" pitchFamily="34" charset="0"/>
              </a:rPr>
              <a:t>.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 </a:t>
            </a:r>
            <a:r>
              <a:rPr lang="pt-BR" sz="2400" b="1" dirty="0">
                <a:latin typeface="Monsterrat"/>
                <a:cs typeface="Arial" panose="020B0604020202020204" pitchFamily="34" charset="0"/>
              </a:rPr>
              <a:t>Dor de dente como preditor de absenteísmo em trabalhadores de uma indústria de sucos da Região Sudeste do Brasil.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 </a:t>
            </a:r>
            <a:r>
              <a:rPr lang="pt-BR" sz="2400" i="1" dirty="0">
                <a:latin typeface="Monsterrat"/>
                <a:cs typeface="Arial" panose="020B0604020202020204" pitchFamily="34" charset="0"/>
              </a:rPr>
              <a:t>Ciência &amp; Saúde Coletiva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, v. 18, n. 11, p. 3183–3190, nov. 2013. </a:t>
            </a:r>
            <a:r>
              <a:rPr lang="pt-BR" sz="2400" dirty="0" err="1">
                <a:latin typeface="Monsterrat"/>
                <a:cs typeface="Arial" panose="020B0604020202020204" pitchFamily="34" charset="0"/>
              </a:rPr>
              <a:t>Disponivel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 em: </a:t>
            </a:r>
            <a:r>
              <a:rPr lang="pt-BR" sz="2400" dirty="0">
                <a:latin typeface="Monsterrat"/>
                <a:cs typeface="Arial" panose="020B0604020202020204" pitchFamily="34" charset="0"/>
                <a:hlinkClick r:id="rId2"/>
              </a:rPr>
              <a:t>https://bvsms.saude.gov.br/</a:t>
            </a:r>
            <a:r>
              <a:rPr lang="pt-BR" sz="2400" dirty="0" err="1">
                <a:latin typeface="Monsterrat"/>
                <a:cs typeface="Arial" panose="020B0604020202020204" pitchFamily="34" charset="0"/>
                <a:hlinkClick r:id="rId2"/>
              </a:rPr>
              <a:t>bvs</a:t>
            </a:r>
            <a:r>
              <a:rPr lang="pt-BR" sz="2400" dirty="0">
                <a:latin typeface="Monsterrat"/>
                <a:cs typeface="Arial" panose="020B0604020202020204" pitchFamily="34" charset="0"/>
                <a:hlinkClick r:id="rId2"/>
              </a:rPr>
              <a:t>/</a:t>
            </a:r>
            <a:r>
              <a:rPr lang="pt-BR" sz="2400" dirty="0" err="1">
                <a:latin typeface="Monsterrat"/>
                <a:cs typeface="Arial" panose="020B0604020202020204" pitchFamily="34" charset="0"/>
                <a:hlinkClick r:id="rId2"/>
              </a:rPr>
              <a:t>saudelegis</a:t>
            </a:r>
            <a:r>
              <a:rPr lang="pt-BR" sz="2400" dirty="0">
                <a:latin typeface="Monsterrat"/>
                <a:cs typeface="Arial" panose="020B0604020202020204" pitchFamily="34" charset="0"/>
                <a:hlinkClick r:id="rId2"/>
              </a:rPr>
              <a:t>/</a:t>
            </a:r>
            <a:r>
              <a:rPr lang="pt-BR" sz="2400" dirty="0" err="1">
                <a:latin typeface="Monsterrat"/>
                <a:cs typeface="Arial" panose="020B0604020202020204" pitchFamily="34" charset="0"/>
                <a:hlinkClick r:id="rId2"/>
              </a:rPr>
              <a:t>gm</a:t>
            </a:r>
            <a:r>
              <a:rPr lang="pt-BR" sz="2400" dirty="0">
                <a:latin typeface="Monsterrat"/>
                <a:cs typeface="Arial" panose="020B0604020202020204" pitchFamily="34" charset="0"/>
                <a:hlinkClick r:id="rId2"/>
              </a:rPr>
              <a:t>/2009/prt2371_07_10_2009.html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. Acesso em: 29 out. 2025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sterrat"/>
                <a:cs typeface="Arial" panose="020B0604020202020204" pitchFamily="34" charset="0"/>
              </a:rPr>
              <a:t>VIEIRA DOS SANTOS SOUZA, Leonardo; MONETTO FLORES SILVA, Hilda</a:t>
            </a:r>
            <a:r>
              <a:rPr lang="pt-BR" sz="2400" b="1" dirty="0">
                <a:latin typeface="Monsterrat"/>
                <a:cs typeface="Arial" panose="020B0604020202020204" pitchFamily="34" charset="0"/>
              </a:rPr>
              <a:t>. Projeto de implementação de serviço móvel odontológico para os trabalhadores da construção civil do município do Rio de Janeiro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. </a:t>
            </a:r>
            <a:r>
              <a:rPr lang="pt-BR" sz="2400" i="1" dirty="0">
                <a:latin typeface="Monsterrat"/>
                <a:cs typeface="Arial" panose="020B0604020202020204" pitchFamily="34" charset="0"/>
              </a:rPr>
              <a:t>Boletim do Gerenciamento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, [</a:t>
            </a:r>
            <a:r>
              <a:rPr lang="pt-BR" sz="2400" dirty="0" err="1">
                <a:latin typeface="Monsterrat"/>
                <a:cs typeface="Arial" panose="020B0604020202020204" pitchFamily="34" charset="0"/>
              </a:rPr>
              <a:t>S.l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.], n. 45, dez. 2024.</a:t>
            </a:r>
            <a:r>
              <a:rPr lang="en-US" sz="2400" dirty="0">
                <a:solidFill>
                  <a:srgbClr val="000000"/>
                </a:solidFill>
                <a:latin typeface="Monsterrat"/>
                <a:ea typeface="Open Sans"/>
                <a:cs typeface="Arial" panose="020B0604020202020204" pitchFamily="34" charset="0"/>
                <a:sym typeface="Open Sans"/>
              </a:rPr>
              <a:t>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Monsterrat"/>
                <a:cs typeface="Arial" panose="020B0604020202020204" pitchFamily="34" charset="0"/>
              </a:rPr>
              <a:t>ISSN 2595-6531. Disponível em: &lt;</a:t>
            </a:r>
            <a:r>
              <a:rPr lang="pt-BR" sz="2400" b="0" i="0" dirty="0">
                <a:effectLst/>
                <a:latin typeface="Monsterrat"/>
                <a:cs typeface="Arial" panose="020B0604020202020204" pitchFamily="34" charset="0"/>
                <a:hlinkClick r:id="rId4"/>
              </a:rPr>
              <a:t>https://nppg.org.br/revistas/</a:t>
            </a:r>
            <a:r>
              <a:rPr lang="pt-BR" sz="2400" b="0" i="0" dirty="0" err="1">
                <a:effectLst/>
                <a:latin typeface="Monsterrat"/>
                <a:cs typeface="Arial" panose="020B0604020202020204" pitchFamily="34" charset="0"/>
                <a:hlinkClick r:id="rId4"/>
              </a:rPr>
              <a:t>boletimdogerenciamento</a:t>
            </a:r>
            <a:r>
              <a:rPr lang="pt-BR" sz="2400" b="0" i="0" dirty="0">
                <a:effectLst/>
                <a:latin typeface="Monsterrat"/>
                <a:cs typeface="Arial" panose="020B0604020202020204" pitchFamily="34" charset="0"/>
                <a:hlinkClick r:id="rId4"/>
              </a:rPr>
              <a:t>/</a:t>
            </a:r>
            <a:r>
              <a:rPr lang="pt-BR" sz="2400" b="0" i="0" dirty="0" err="1">
                <a:effectLst/>
                <a:latin typeface="Monsterrat"/>
                <a:cs typeface="Arial" panose="020B0604020202020204" pitchFamily="34" charset="0"/>
                <a:hlinkClick r:id="rId4"/>
              </a:rPr>
              <a:t>article</a:t>
            </a:r>
            <a:r>
              <a:rPr lang="pt-BR" sz="2400" b="0" i="0" dirty="0">
                <a:effectLst/>
                <a:latin typeface="Monsterrat"/>
                <a:cs typeface="Arial" panose="020B0604020202020204" pitchFamily="34" charset="0"/>
                <a:hlinkClick r:id="rId4"/>
              </a:rPr>
              <a:t>/</a:t>
            </a:r>
            <a:r>
              <a:rPr lang="pt-BR" sz="2400" b="0" i="0" dirty="0" err="1">
                <a:effectLst/>
                <a:latin typeface="Monsterrat"/>
                <a:cs typeface="Arial" panose="020B0604020202020204" pitchFamily="34" charset="0"/>
                <a:hlinkClick r:id="rId4"/>
              </a:rPr>
              <a:t>view</a:t>
            </a:r>
            <a:r>
              <a:rPr lang="pt-BR" sz="2400" b="0" i="0" dirty="0">
                <a:effectLst/>
                <a:latin typeface="Monsterrat"/>
                <a:cs typeface="Arial" panose="020B0604020202020204" pitchFamily="34" charset="0"/>
                <a:hlinkClick r:id="rId4"/>
              </a:rPr>
              <a:t>/1391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Monsterrat"/>
                <a:cs typeface="Arial" panose="020B0604020202020204" pitchFamily="34" charset="0"/>
              </a:rPr>
              <a:t>&gt;. </a:t>
            </a:r>
            <a:r>
              <a:rPr lang="pt-BR" sz="2400" dirty="0">
                <a:latin typeface="Monsterrat"/>
                <a:cs typeface="Arial" panose="020B0604020202020204" pitchFamily="34" charset="0"/>
              </a:rPr>
              <a:t>Acesso em: 29 out. 2025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758</Words>
  <Application>Microsoft Macintosh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Monsterrat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Office</cp:lastModifiedBy>
  <cp:revision>36</cp:revision>
  <dcterms:created xsi:type="dcterms:W3CDTF">2025-09-30T13:28:19Z</dcterms:created>
  <dcterms:modified xsi:type="dcterms:W3CDTF">2025-10-31T02:29:07Z</dcterms:modified>
</cp:coreProperties>
</file>