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-258" y="-7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245598"/>
            <a:ext cx="9489289" cy="12123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Garantir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acesso dos medicamentos aos usuários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do Componente Especializado da Assistência Farmacêutica.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231032" y="4234788"/>
            <a:ext cx="18938104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Promoção da </a:t>
            </a:r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equidade: Experiência </a:t>
            </a:r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da Farmácia </a:t>
            </a:r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Itinerante em </a:t>
            </a:r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municípios da VIII Região </a:t>
            </a:r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de Saúde </a:t>
            </a:r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de Pernambuco.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4117739" y="6496076"/>
            <a:ext cx="15164690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Diogo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Arruda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Mattos¹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Elizângela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Araújo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Costa ²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Marianne Iris da Silva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Bezerra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Lima³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56246" y="7255545"/>
            <a:ext cx="21674408" cy="1962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 ²Secretaria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 ³Secretaria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*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dio.mattos@uol.com.br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972271" y="1291942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72400" y="14214031"/>
            <a:ext cx="9477409" cy="10987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>
                <a:latin typeface="Montserrat"/>
              </a:rPr>
              <a:t>A VIII Região de Saúde situada no Sertão Pernambucano, abrange os municípios de Afrânio, Cabrobó, Dormentes, Lagoa Grande, </a:t>
            </a:r>
            <a:r>
              <a:rPr lang="pt-BR" sz="2800" dirty="0" err="1" smtClean="0">
                <a:latin typeface="Montserrat"/>
              </a:rPr>
              <a:t>Orocó</a:t>
            </a:r>
            <a:r>
              <a:rPr lang="pt-BR" sz="2800" dirty="0" smtClean="0">
                <a:latin typeface="Montserrat"/>
              </a:rPr>
              <a:t>, Petrolina e Santa Maria da Boa Vista, com população estimada de 510.800 habitantes. A Farmácia Itinerante é uma parceria entre a assistência farmacêutica do estado com a municipal, pactuada na Comissão </a:t>
            </a:r>
            <a:r>
              <a:rPr lang="pt-BR" sz="2800" dirty="0" err="1" smtClean="0">
                <a:latin typeface="Montserrat"/>
              </a:rPr>
              <a:t>Intergestores</a:t>
            </a:r>
            <a:r>
              <a:rPr lang="pt-BR" sz="2800" dirty="0" smtClean="0">
                <a:latin typeface="Montserrat"/>
              </a:rPr>
              <a:t> Regional. Adesão ao programa acontece mediante documentos obrigatórios descritos no PCDT, ao ser aprovado o paciente entra na relação do seu município.  A equipe do estado fica responsável por separar os medicamentos e na data determinada a Farmácia Municipal faz a retirada, permanecendo com essas medicações por três dias realizando a dispensação para os pacientes.     As medicações que não forem estregues retornam para farmácia do estado. </a:t>
            </a:r>
          </a:p>
          <a:p>
            <a:pPr algn="just">
              <a:lnSpc>
                <a:spcPct val="150000"/>
              </a:lnSpc>
            </a:pPr>
            <a:r>
              <a:rPr lang="pt-BR" sz="2800" dirty="0" smtClean="0">
                <a:latin typeface="Montserrat"/>
              </a:rPr>
              <a:t>Esse momento não limita apenas a dispensação de medicamentos, mas o cuidado farmacêutico presente.</a:t>
            </a:r>
            <a:endParaRPr dirty="0">
              <a:latin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36375" y="1299372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1796" y="2580886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119314" y="27021009"/>
            <a:ext cx="9518268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Brasil é um país onde as desigualdades de acesso a medicamentos ocorrem sobretudo nos segmentos da população mais vulneráveis (OLIVEIRA et al.,2020).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programa promove o acesso aos medicamentos a populações com dificuldades na locomoção e financeira. 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Para ONU o acesso e a má adesão são indicadores que prediz avanços do direito à saúde agravando doenças e retorno aos serviços na alta e média complexidade prejudicando a clínica do paciente e onerando os cofres públicos (DRUMMOND et al.,2018). </a:t>
            </a:r>
            <a:endParaRPr lang="pt-BR" sz="2800" dirty="0">
              <a:latin typeface="Montserrat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1" y="2588315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30412" y="982270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30412" y="11089829"/>
            <a:ext cx="9649072" cy="4524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OBJETIVO GERAL</a:t>
            </a:r>
            <a:r>
              <a:rPr lang="pt-BR" sz="2800" dirty="0" smtClean="0">
                <a:latin typeface="Montserrat"/>
              </a:rPr>
              <a:t>: Promover </a:t>
            </a:r>
            <a:r>
              <a:rPr lang="pt-BR" sz="2800" dirty="0">
                <a:latin typeface="Montserrat"/>
              </a:rPr>
              <a:t>a equidade no acesso aos medicamentos do Componente Especializado em municípios da VIII Região de Saúde</a:t>
            </a:r>
          </a:p>
          <a:p>
            <a:pPr algn="just">
              <a:lnSpc>
                <a:spcPct val="150000"/>
              </a:lnSpc>
            </a:pPr>
            <a:r>
              <a:rPr lang="pt-BR" sz="2800" dirty="0" smtClean="0">
                <a:latin typeface="Montserrat"/>
              </a:rPr>
              <a:t>OBJETIVOS ESPECÍFICOS: Conhecer </a:t>
            </a:r>
            <a:r>
              <a:rPr lang="pt-BR" sz="2800" dirty="0">
                <a:latin typeface="Montserrat"/>
              </a:rPr>
              <a:t>o perfil dos pacientes;</a:t>
            </a:r>
          </a:p>
          <a:p>
            <a:pPr lvl="0"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Descrever o processo de cuidados farmacêuticos aos </a:t>
            </a:r>
            <a:r>
              <a:rPr lang="pt-BR" sz="2800" dirty="0" smtClean="0">
                <a:latin typeface="Montserrat"/>
              </a:rPr>
              <a:t>pacientes; Relatar </a:t>
            </a:r>
            <a:r>
              <a:rPr lang="pt-BR" sz="2800" dirty="0">
                <a:latin typeface="Montserrat"/>
              </a:rPr>
              <a:t>as dificuldades de acesso a consulta com especialista </a:t>
            </a:r>
            <a:r>
              <a:rPr lang="pt-BR" sz="2800" dirty="0" smtClean="0">
                <a:latin typeface="Montserrat"/>
              </a:rPr>
              <a:t>.</a:t>
            </a:r>
            <a:endParaRPr lang="en-US" sz="28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65264" y="9949774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21140" y="1613038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93551" y="17426533"/>
            <a:ext cx="9649072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Atualmente temos cadastrados no Sistema Hórus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5.200 usuários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 destes 680 estão cadastrado no programa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farmácia itinerante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sendo 126 de Afrânio, 141 Cabrobó, 291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Dormentes e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122 Santa Maria da Boa Vista. Dessa forma a cada edição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do projeto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mais 600 usuários são atendidos e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milhares medicamentos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do CEAF são distribuídos. Também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constatou redução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no estorno das medicações para farmácia do estado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tendo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 vista que elas permanecem em média três dias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no município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393422" y="1627554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565085" y="2408066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565085" y="25347413"/>
            <a:ext cx="9577537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>
                <a:latin typeface="Montserrat"/>
              </a:rPr>
              <a:t>O </a:t>
            </a:r>
            <a:r>
              <a:rPr lang="pt-BR" sz="2800" dirty="0">
                <a:latin typeface="Montserrat"/>
              </a:rPr>
              <a:t>programa atinge o esperado, beneficiando os pacientes que residem a no mínimo 100mk e no máximo 200km de distancia da </a:t>
            </a:r>
            <a:r>
              <a:rPr lang="pt-BR" sz="2800" dirty="0" smtClean="0">
                <a:latin typeface="Montserrat"/>
              </a:rPr>
              <a:t>sede, quebrando </a:t>
            </a:r>
            <a:r>
              <a:rPr lang="pt-BR" sz="2800" dirty="0">
                <a:latin typeface="Montserrat"/>
              </a:rPr>
              <a:t>barreiras e </a:t>
            </a:r>
            <a:r>
              <a:rPr lang="pt-BR" sz="2800" dirty="0" smtClean="0">
                <a:latin typeface="Montserrat"/>
              </a:rPr>
              <a:t>promovendo </a:t>
            </a:r>
            <a:r>
              <a:rPr lang="pt-BR" sz="2800" dirty="0">
                <a:latin typeface="Montserrat"/>
              </a:rPr>
              <a:t>a </a:t>
            </a:r>
            <a:r>
              <a:rPr lang="pt-BR" sz="2800" dirty="0" smtClean="0">
                <a:latin typeface="Montserrat"/>
              </a:rPr>
              <a:t>equidade ao garantir </a:t>
            </a:r>
            <a:r>
              <a:rPr lang="pt-BR" sz="2800" dirty="0">
                <a:latin typeface="Montserrat"/>
              </a:rPr>
              <a:t>acesso e adesão medicamentosa</a:t>
            </a:r>
            <a:r>
              <a:rPr lang="pt-BR" sz="2800" i="1" dirty="0">
                <a:latin typeface="Montserrat"/>
              </a:rPr>
              <a:t>. </a:t>
            </a:r>
            <a:endParaRPr lang="pt-BR" sz="2800" dirty="0">
              <a:latin typeface="Montserrat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37308" y="24094627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3930103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60044" y="35428533"/>
            <a:ext cx="9433048" cy="1993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smtClean="0">
                <a:latin typeface="Montserrat"/>
              </a:rPr>
              <a:t>DRUMMOD, E. D.; SIMÕES, T. C.; ANDRADE, F. B. Acesso da população brasileira adulta a medicamentos. </a:t>
            </a:r>
            <a:r>
              <a:rPr lang="pt-BR" sz="2400" dirty="0">
                <a:latin typeface="Montserrat"/>
              </a:rPr>
              <a:t>Revista Brasileira de Epidemiologia, v. 21, 2018</a:t>
            </a:r>
            <a:r>
              <a:rPr lang="pt-BR" sz="2400" dirty="0" smtClean="0">
                <a:latin typeface="Montserrat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349369" y="35428533"/>
            <a:ext cx="972108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400" dirty="0">
                <a:latin typeface="Montserrat"/>
              </a:rPr>
              <a:t>OLIVEIRA, L. C. F.; NASCIMENTO, M. A. A.; LIMA, I. M. S. O. O acesso a medicamentos em sistemas universais de saúde–perspectivas e desafios. Saúde em Debate, v. 43, p. 286-298, 2020.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583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Farmácia</cp:lastModifiedBy>
  <cp:revision>18</cp:revision>
  <dcterms:created xsi:type="dcterms:W3CDTF">2025-09-30T13:28:19Z</dcterms:created>
  <dcterms:modified xsi:type="dcterms:W3CDTF">2025-10-31T12:36:57Z</dcterms:modified>
</cp:coreProperties>
</file>