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7099300" cy="93853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50" d="100"/>
          <a:sy n="50" d="100"/>
        </p:scale>
        <p:origin x="139" y="-913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BORATÓRIO - XI GERES" userId="fe715b69b7ff9078" providerId="LiveId" clId="{5677D4FC-0BA0-4F44-9A53-48E5D8981105}"/>
    <pc:docChg chg="undo custSel modSld">
      <pc:chgData name="LABORATÓRIO - XI GERES" userId="fe715b69b7ff9078" providerId="LiveId" clId="{5677D4FC-0BA0-4F44-9A53-48E5D8981105}" dt="2025-10-29T17:34:02.339" v="40" actId="122"/>
      <pc:docMkLst>
        <pc:docMk/>
      </pc:docMkLst>
      <pc:sldChg chg="modSp mod">
        <pc:chgData name="LABORATÓRIO - XI GERES" userId="fe715b69b7ff9078" providerId="LiveId" clId="{5677D4FC-0BA0-4F44-9A53-48E5D8981105}" dt="2025-10-29T17:34:02.339" v="40" actId="122"/>
        <pc:sldMkLst>
          <pc:docMk/>
          <pc:sldMk cId="0" sldId="256"/>
        </pc:sldMkLst>
        <pc:spChg chg="mod">
          <ac:chgData name="LABORATÓRIO - XI GERES" userId="fe715b69b7ff9078" providerId="LiveId" clId="{5677D4FC-0BA0-4F44-9A53-48E5D8981105}" dt="2025-10-29T17:12:01.830" v="2" actId="1076"/>
          <ac:spMkLst>
            <pc:docMk/>
            <pc:sldMk cId="0" sldId="256"/>
            <ac:spMk id="10" creationId="{00000000-0000-0000-0000-000000000000}"/>
          </ac:spMkLst>
        </pc:spChg>
        <pc:spChg chg="mod">
          <ac:chgData name="LABORATÓRIO - XI GERES" userId="fe715b69b7ff9078" providerId="LiveId" clId="{5677D4FC-0BA0-4F44-9A53-48E5D8981105}" dt="2025-10-29T17:34:02.339" v="40" actId="122"/>
          <ac:spMkLst>
            <pc:docMk/>
            <pc:sldMk cId="0" sldId="256"/>
            <ac:spMk id="57" creationId="{00000000-0000-0000-0000-000000000000}"/>
          </ac:spMkLst>
        </pc:spChg>
        <pc:spChg chg="mod">
          <ac:chgData name="LABORATÓRIO - XI GERES" userId="fe715b69b7ff9078" providerId="LiveId" clId="{5677D4FC-0BA0-4F44-9A53-48E5D8981105}" dt="2025-10-29T17:24:59.446" v="38" actId="1076"/>
          <ac:spMkLst>
            <pc:docMk/>
            <pc:sldMk cId="0" sldId="256"/>
            <ac:spMk id="58" creationId="{00000000-0000-0000-0000-000000000000}"/>
          </ac:spMkLst>
        </pc:spChg>
        <pc:spChg chg="mod">
          <ac:chgData name="LABORATÓRIO - XI GERES" userId="fe715b69b7ff9078" providerId="LiveId" clId="{5677D4FC-0BA0-4F44-9A53-48E5D8981105}" dt="2025-10-29T17:25:03.513" v="39" actId="1076"/>
          <ac:spMkLst>
            <pc:docMk/>
            <pc:sldMk cId="0" sldId="256"/>
            <ac:spMk id="5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216569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3389833"/>
            <a:ext cx="9577537" cy="35747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Fortalecer a técnica de coleta, biossegurança, preparação do material, identificação do sítio de coleta e a importância da comunicação com o paciente.</a:t>
            </a:r>
            <a:endParaRPr lang="en-US" sz="2800" dirty="0">
              <a:solidFill>
                <a:srgbClr val="000000"/>
              </a:solidFill>
              <a:latin typeface="Montserrat" panose="00000500000000000000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12237705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1088396" y="4190279"/>
            <a:ext cx="20982692" cy="26659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ct val="150000"/>
              </a:lnSpc>
            </a:pPr>
            <a:endParaRPr lang="pt-BR" sz="40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DESCENTRALIZAÇÃO DA COLETA INTRADÉRMICA DE LINFA:</a:t>
            </a:r>
          </a:p>
          <a:p>
            <a:pPr algn="ctr">
              <a:lnSpc>
                <a:spcPct val="150000"/>
              </a:lnSpc>
            </a:pPr>
            <a:r>
              <a:rPr lang="pt-BR" sz="40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FORTALECENDO O DIAGNÓSTICO DA HANSENÍASE NA XI GERES</a:t>
            </a:r>
            <a:endParaRPr lang="en-US" sz="40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972270" y="7322298"/>
            <a:ext cx="21026336" cy="21833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800" b="1" dirty="0">
                <a:latin typeface="Montserrat" panose="00000500000000000000" pitchFamily="2" charset="0"/>
              </a:rPr>
              <a:t>¹Monizy Danyelly Lacerda de Queiroz; ²Karla </a:t>
            </a:r>
            <a:r>
              <a:rPr lang="pt-BR" sz="2800" b="1" dirty="0" err="1">
                <a:latin typeface="Montserrat" panose="00000500000000000000" pitchFamily="2" charset="0"/>
              </a:rPr>
              <a:t>Millene</a:t>
            </a:r>
            <a:r>
              <a:rPr lang="pt-BR" sz="2800" b="1" dirty="0">
                <a:latin typeface="Montserrat" panose="00000500000000000000" pitchFamily="2" charset="0"/>
              </a:rPr>
              <a:t> Sousa Lima Cantarelli; ³Maria José </a:t>
            </a:r>
            <a:r>
              <a:rPr lang="pt-BR" sz="2800" b="1" dirty="0" err="1">
                <a:latin typeface="Montserrat" panose="00000500000000000000" pitchFamily="2" charset="0"/>
              </a:rPr>
              <a:t>Mourato</a:t>
            </a:r>
            <a:r>
              <a:rPr lang="pt-BR" sz="2800" b="1" dirty="0">
                <a:latin typeface="Montserrat" panose="00000500000000000000" pitchFamily="2" charset="0"/>
              </a:rPr>
              <a:t> Cândido Tenório; </a:t>
            </a:r>
            <a:r>
              <a:rPr lang="pt-BR" sz="2800" b="1" baseline="30000" dirty="0">
                <a:latin typeface="Montserrat" panose="00000500000000000000" pitchFamily="2" charset="0"/>
              </a:rPr>
              <a:t>4</a:t>
            </a:r>
            <a:r>
              <a:rPr lang="pt-BR" sz="2800" b="1" dirty="0">
                <a:latin typeface="Montserrat" panose="00000500000000000000" pitchFamily="2" charset="0"/>
              </a:rPr>
              <a:t>Maria Eduarda Freires Leite; </a:t>
            </a:r>
            <a:r>
              <a:rPr lang="pt-BR" sz="2800" b="1" baseline="30000" dirty="0">
                <a:latin typeface="Montserrat" panose="00000500000000000000" pitchFamily="2" charset="0"/>
              </a:rPr>
              <a:t>5</a:t>
            </a:r>
            <a:r>
              <a:rPr lang="pt-BR" sz="2800" b="1" dirty="0">
                <a:latin typeface="Montserrat" panose="00000500000000000000" pitchFamily="2" charset="0"/>
              </a:rPr>
              <a:t>Airton de Lima Gomes; </a:t>
            </a:r>
            <a:r>
              <a:rPr lang="pt-BR" sz="2800" b="1" baseline="30000" dirty="0">
                <a:latin typeface="Montserrat" panose="00000500000000000000" pitchFamily="2" charset="0"/>
              </a:rPr>
              <a:t>6</a:t>
            </a:r>
            <a:r>
              <a:rPr lang="pt-BR" sz="2800" b="1" dirty="0">
                <a:latin typeface="Montserrat" panose="00000500000000000000" pitchFamily="2" charset="0"/>
              </a:rPr>
              <a:t>Sandra Pereira da Costa; </a:t>
            </a:r>
            <a:r>
              <a:rPr lang="pt-BR" sz="2800" b="1" baseline="30000" dirty="0">
                <a:latin typeface="Montserrat" panose="00000500000000000000" pitchFamily="2" charset="0"/>
              </a:rPr>
              <a:t>7</a:t>
            </a:r>
            <a:r>
              <a:rPr lang="pt-BR" sz="2800" b="1" dirty="0">
                <a:latin typeface="Montserrat" panose="00000500000000000000" pitchFamily="2" charset="0"/>
              </a:rPr>
              <a:t>Allisson Augusto Diniz Barros; </a:t>
            </a:r>
            <a:r>
              <a:rPr lang="pt-BR" sz="2800" b="1" baseline="30000" dirty="0">
                <a:latin typeface="Montserrat" panose="00000500000000000000" pitchFamily="2" charset="0"/>
              </a:rPr>
              <a:t>8</a:t>
            </a:r>
            <a:r>
              <a:rPr lang="pt-BR" sz="2800" b="1" dirty="0">
                <a:latin typeface="Montserrat" panose="00000500000000000000" pitchFamily="2" charset="0"/>
              </a:rPr>
              <a:t>João Pedro Clementino de Oliveira</a:t>
            </a:r>
            <a:r>
              <a:rPr lang="pt-BR" dirty="0"/>
              <a:t>. 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758337" y="9653214"/>
            <a:ext cx="21674408" cy="12205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pt-BR" sz="2400" dirty="0"/>
              <a:t>¹</a:t>
            </a:r>
            <a:r>
              <a:rPr lang="pt-BR" sz="2400" baseline="30000" dirty="0"/>
              <a:t>,2,3,4,5,6,7,8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Pernambuco (SES-PE), XI GERES. Serra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Talhada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/PE. 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monizy.biomedical@gmail.com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088396" y="1644226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16" name="TextBox 16"/>
          <p:cNvSpPr txBox="1"/>
          <p:nvPr/>
        </p:nvSpPr>
        <p:spPr>
          <a:xfrm>
            <a:off x="1132527" y="17744609"/>
            <a:ext cx="9505055" cy="6260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Durante a experiência, observou-se a dificuldade de deslocamento dos pacientes até a regional de saúde, seja pela distância ou resistência dos usuários. Assim, os treinamentos foram realizados de forma prática e individual, na regional ou no município solicitante, conforme escolha do profissional. Nos encontros, abordaram-se materiais e tecnologias necessárias, como EPIs, sala e sítios de coleta, além da comunicação efetiva com o paciente.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1088396" y="16514275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43696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36503" y="25428819"/>
            <a:ext cx="9649072" cy="62603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Entre os pontos positivos, destacam-se a abordagem prática adaptada à realidade de cada município, o feedback favorável dos profissionais, a ampliação do acesso ao diagnóstico e o potencial de replicação da estratégia. Como negativos, evidenciam-se a alta rotatividade de profissionais, a necessidade de capacitações contínuas e a resistência na coleta por insegurança, falta de familiaridade ou sobrecarga de trabalho, o que pode atrasar a descentralização. 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972270" y="2444169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219133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57783" y="13431140"/>
            <a:ext cx="9649072" cy="27336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Capacitar os profissionais de saúde dos 10 municípios que compõe a XI Região de Saúde, no aprimoramento prático da hanseníase com foco na coleta intradérmica.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0" name="TextBox 17"/>
          <p:cNvSpPr txBox="1"/>
          <p:nvPr/>
        </p:nvSpPr>
        <p:spPr>
          <a:xfrm>
            <a:off x="12493550" y="12263344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2" name="TextBox 16"/>
          <p:cNvSpPr txBox="1"/>
          <p:nvPr/>
        </p:nvSpPr>
        <p:spPr>
          <a:xfrm>
            <a:off x="12457783" y="17565422"/>
            <a:ext cx="9649072" cy="69656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 panose="00000500000000000000" pitchFamily="2" charset="0"/>
              </a:rPr>
              <a:t>Entre os anos de 2015 até 2025 foram realizadas 314 coletas de linfa intradérmica. Em 2015, ocorreram 02 (1,6%), aumentando para 13 (4,1%) em 2016 e 23 (7%) em 2017, em 2018 diminuiu para 14 (4,5%). Em 2019 subiu para 17 (5%), reduzindo em 2020-2021 para 11 (3,5%) e 12 (4%). Em 2022, aumentou para 21 (6,7%). Após as capacitações de 2023-2025, houve expressivo crescimento: 39 (12,4%) em 2023, 87 (28%) em 2024 e 69 (22%) até setembro de 2025. Foram capacitados em média 15 profissionais.</a:t>
            </a:r>
            <a:endParaRPr sz="2800" dirty="0">
              <a:latin typeface="Montserrat" panose="00000500000000000000" pitchFamily="2" charset="0"/>
            </a:endParaRPr>
          </a:p>
        </p:txBody>
      </p:sp>
      <p:sp>
        <p:nvSpPr>
          <p:cNvPr id="55" name="TextBox 16"/>
          <p:cNvSpPr txBox="1"/>
          <p:nvPr/>
        </p:nvSpPr>
        <p:spPr>
          <a:xfrm>
            <a:off x="12362806" y="25832003"/>
            <a:ext cx="9649072" cy="59241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 panose="00000500000000000000" pitchFamily="2" charset="0"/>
              </a:rPr>
              <a:t>A descentralização da coleta intradérmica de linfa na XI GERES, mostrou-se uma estratégia eficaz na ampliação do diagnóstico da hanseníase. A abordagem prática, alinhada à realidade local e bem avaliada pelos profissionais, mostrou potencial de replicação. Porém, a alta rotatividade e a resistência da equipe exigem capacitações contínuas para manter a sustentabilidade.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7" name="TextBox 58"/>
          <p:cNvSpPr txBox="1"/>
          <p:nvPr/>
        </p:nvSpPr>
        <p:spPr>
          <a:xfrm>
            <a:off x="4069991" y="33125259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72270" y="34420421"/>
            <a:ext cx="9729431" cy="25166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 panose="00000500000000000000" pitchFamily="2" charset="0"/>
              </a:rPr>
              <a:t>Brasil. Ministério da Saúde. Secretaria de Vigilância em Saúde. Departamento de Vigilância Epidemiológica. Guia de procedimentos técnicos: baciloscopia em hanseníase. Brasília: Editora do Ministério da Saúde, 2010.</a:t>
            </a:r>
            <a:endParaRPr sz="2400" dirty="0">
              <a:latin typeface="Montserrat" panose="00000500000000000000" pitchFamily="2" charset="0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736992" y="34420421"/>
            <a:ext cx="9241969" cy="26664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sz="2400" dirty="0">
              <a:latin typeface="Montserrat" pitchFamily="2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</a:pPr>
            <a:r>
              <a:rPr lang="pt-BR" sz="2400" dirty="0">
                <a:latin typeface="Montserrat" panose="00000500000000000000" pitchFamily="2" charset="0"/>
              </a:rPr>
              <a:t>BRASIL. Ministério da Saúde. Secretaria de Vigilância em Saúde. Departamento de Vigilância Epidemiológica.</a:t>
            </a:r>
            <a:br>
              <a:rPr lang="pt-BR" sz="2400" dirty="0">
                <a:latin typeface="Montserrat" panose="00000500000000000000" pitchFamily="2" charset="0"/>
              </a:rPr>
            </a:br>
            <a:r>
              <a:rPr lang="pt-BR" sz="2400" dirty="0">
                <a:latin typeface="Montserrat" panose="00000500000000000000" pitchFamily="2" charset="0"/>
              </a:rPr>
              <a:t>Política Nacional de Controle da Hanseníase. Brasília: Ministério da Saúde, 2021.</a:t>
            </a:r>
            <a:endParaRPr sz="2400" dirty="0">
              <a:latin typeface="Montserrat" panose="00000500000000000000" pitchFamily="2" charset="0"/>
            </a:endParaRP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D7294127-0A10-775E-FCFA-08702B8D598B}"/>
              </a:ext>
            </a:extLst>
          </p:cNvPr>
          <p:cNvSpPr/>
          <p:nvPr/>
        </p:nvSpPr>
        <p:spPr>
          <a:xfrm>
            <a:off x="12421068" y="1638168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8" name="TextBox 17">
            <a:extLst>
              <a:ext uri="{FF2B5EF4-FFF2-40B4-BE49-F238E27FC236}">
                <a16:creationId xmlns:a16="http://schemas.microsoft.com/office/drawing/2014/main" id="{E35E2BD5-AFD6-7FBF-7F72-DCA87E0E12FE}"/>
              </a:ext>
            </a:extLst>
          </p:cNvPr>
          <p:cNvSpPr txBox="1"/>
          <p:nvPr/>
        </p:nvSpPr>
        <p:spPr>
          <a:xfrm>
            <a:off x="12421068" y="1645369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id="{6F35A2EE-5B00-9738-B2EE-61164018D1E9}"/>
              </a:ext>
            </a:extLst>
          </p:cNvPr>
          <p:cNvSpPr/>
          <p:nvPr/>
        </p:nvSpPr>
        <p:spPr>
          <a:xfrm>
            <a:off x="12401423" y="24620436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3" name="TextBox 17">
            <a:extLst>
              <a:ext uri="{FF2B5EF4-FFF2-40B4-BE49-F238E27FC236}">
                <a16:creationId xmlns:a16="http://schemas.microsoft.com/office/drawing/2014/main" id="{2D4DECB2-F94F-C673-6F93-BB77BD8070FB}"/>
              </a:ext>
            </a:extLst>
          </p:cNvPr>
          <p:cNvSpPr txBox="1"/>
          <p:nvPr/>
        </p:nvSpPr>
        <p:spPr>
          <a:xfrm>
            <a:off x="12401423" y="24692445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554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LABORATÓRIO - XI GERES</cp:lastModifiedBy>
  <cp:revision>13</cp:revision>
  <cp:lastPrinted>2025-10-29T17:25:30Z</cp:lastPrinted>
  <dcterms:created xsi:type="dcterms:W3CDTF">2025-09-30T13:28:19Z</dcterms:created>
  <dcterms:modified xsi:type="dcterms:W3CDTF">2025-10-29T17:34:05Z</dcterms:modified>
</cp:coreProperties>
</file>