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5" d="100"/>
          <a:sy n="15" d="100"/>
        </p:scale>
        <p:origin x="2910" y="66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86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Implantar ecossistema no Power BI para integrar bases oficiais, padronizar metadados (LGPD) e sustentar monitoramento ágil e análise histórica.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552167" y="4319849"/>
            <a:ext cx="22547581" cy="352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pt-BR" sz="4800" b="1" dirty="0">
                <a:solidFill>
                  <a:schemeClr val="tx2"/>
                </a:solidFill>
                <a:latin typeface="Montserrat" panose="00000500000000000000" pitchFamily="2" charset="0"/>
              </a:rPr>
              <a:t>GESTÃO INTELIGENTE EM SAÚDE: PRISMA COMO ECOSSISTEMA DE INFORMAÇÃO PARA DECISÃO ÁGIL E TRANSPARENTE</a:t>
            </a:r>
          </a:p>
          <a:p>
            <a:pPr algn="ctr">
              <a:lnSpc>
                <a:spcPts val="9509"/>
              </a:lnSpc>
            </a:pP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124494" y="6790603"/>
            <a:ext cx="23402925" cy="132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José de Siqueira Gonçalves Júnior¹*, Beatriz Mendes Neta, Maria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Elanne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Marques da Silva, Maria Rosana de Souza Ferreira, Alexsandro Miranda de Vasconcelos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694110" y="8220370"/>
            <a:ext cx="21674408" cy="122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Bem Estar da Vitória de Santo Antão-PE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Email: siqueirajunior260@gmail.com</a:t>
            </a:r>
          </a:p>
        </p:txBody>
      </p:sp>
      <p:sp>
        <p:nvSpPr>
          <p:cNvPr id="15" name="Freeform 14"/>
          <p:cNvSpPr/>
          <p:nvPr/>
        </p:nvSpPr>
        <p:spPr>
          <a:xfrm>
            <a:off x="688063" y="1361906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770247" y="15182086"/>
            <a:ext cx="9649072" cy="2738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O PRISMA integra SINASC, SINAN, SIH e SIM (2014–2025) e publica sete dashboards interativos no Power BI, com séries temporais, indicadores e mapas, atualizados quadrimestralmente.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552167" y="13727631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00262" y="2633996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00262" y="27830483"/>
            <a:ext cx="9649072" cy="696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Valor surge quando a informação é acessível e útil. A combinação </a:t>
            </a:r>
            <a:r>
              <a:rPr lang="pt-BR" sz="2800" dirty="0" err="1">
                <a:latin typeface="Montserrat" panose="00000500000000000000" pitchFamily="2" charset="0"/>
              </a:rPr>
              <a:t>interatividade+governança</a:t>
            </a:r>
            <a:r>
              <a:rPr lang="pt-BR" sz="2800" dirty="0">
                <a:latin typeface="Montserrat" panose="00000500000000000000" pitchFamily="2" charset="0"/>
              </a:rPr>
              <a:t> de dados gerou adesão e melhores decisões. </a:t>
            </a:r>
          </a:p>
          <a:p>
            <a:pPr algn="just">
              <a:lnSpc>
                <a:spcPts val="5486"/>
              </a:lnSpc>
            </a:pPr>
            <a:r>
              <a:rPr lang="pt-BR" sz="2800" b="1" dirty="0">
                <a:latin typeface="Montserrat" panose="00000500000000000000" pitchFamily="2" charset="0"/>
              </a:rPr>
              <a:t>Desafios: </a:t>
            </a:r>
            <a:r>
              <a:rPr lang="pt-BR" sz="2800" dirty="0">
                <a:latin typeface="Montserrat" panose="00000500000000000000" pitchFamily="2" charset="0"/>
              </a:rPr>
              <a:t>pactuar fluxos entre áreas, qualificar metadados e formalizar papéis/</a:t>
            </a:r>
            <a:r>
              <a:rPr lang="pt-BR" sz="2800" dirty="0" err="1">
                <a:latin typeface="Montserrat" panose="00000500000000000000" pitchFamily="2" charset="0"/>
              </a:rPr>
              <a:t>owners</a:t>
            </a:r>
            <a:r>
              <a:rPr lang="pt-BR" sz="2800" dirty="0">
                <a:latin typeface="Montserrat" panose="00000500000000000000" pitchFamily="2" charset="0"/>
              </a:rPr>
              <a:t>. </a:t>
            </a:r>
          </a:p>
          <a:p>
            <a:pPr algn="just">
              <a:lnSpc>
                <a:spcPts val="5486"/>
              </a:lnSpc>
            </a:pPr>
            <a:r>
              <a:rPr lang="pt-BR" sz="2800" b="1" dirty="0">
                <a:latin typeface="Montserrat" panose="00000500000000000000" pitchFamily="2" charset="0"/>
              </a:rPr>
              <a:t>Lições: </a:t>
            </a:r>
            <a:r>
              <a:rPr lang="pt-BR" sz="2800" dirty="0">
                <a:latin typeface="Montserrat" panose="00000500000000000000" pitchFamily="2" charset="0"/>
              </a:rPr>
              <a:t>democratizar informação fortalece a governança e direciona recursos com precisão. Próximos passos: métricas de uso/impacto no ciclo quadrimestral, auditoria de metadados e </a:t>
            </a:r>
            <a:r>
              <a:rPr lang="pt-BR" sz="2800" dirty="0" err="1">
                <a:latin typeface="Montserrat" panose="00000500000000000000" pitchFamily="2" charset="0"/>
              </a:rPr>
              <a:t>onboarding</a:t>
            </a:r>
            <a:r>
              <a:rPr lang="pt-BR" sz="2800" dirty="0">
                <a:latin typeface="Montserrat" panose="00000500000000000000" pitchFamily="2" charset="0"/>
              </a:rPr>
              <a:t> contínuo.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736309" y="2647362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428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Converter dados dispersos em inteligência operacional para planejamento, contingência e monitoramento; elevar transparência e rastreabilidade; padronizar definições e acesso; apoiar decisões oportunas em eventos/agravos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16589" y="1496316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347350" y="16127592"/>
            <a:ext cx="9649072" cy="6035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dirty="0">
                <a:latin typeface="Montserrat" panose="00000500000000000000" pitchFamily="2" charset="0"/>
              </a:rPr>
              <a:t>Redução do ciclo “</a:t>
            </a:r>
            <a:r>
              <a:rPr lang="pt-BR" sz="2800" dirty="0" err="1">
                <a:latin typeface="Montserrat" panose="00000500000000000000" pitchFamily="2" charset="0"/>
              </a:rPr>
              <a:t>buscar→cruzar</a:t>
            </a:r>
            <a:r>
              <a:rPr lang="pt-BR" sz="2800" dirty="0">
                <a:latin typeface="Montserrat" panose="00000500000000000000" pitchFamily="2" charset="0"/>
              </a:rPr>
              <a:t>” de dados (de dias/semanas para minutos); maior oportunidade analítica em eventos/agravos prioritários; planos de contingência ancorados em séries históricas; ampliação do acesso interno e autonomia dos gestores pela interatividade; padronização de definições e metadados; </a:t>
            </a:r>
            <a:r>
              <a:rPr lang="pt-BR" sz="2800" dirty="0" err="1">
                <a:latin typeface="Montserrat" panose="00000500000000000000" pitchFamily="2" charset="0"/>
              </a:rPr>
              <a:t>roadmap</a:t>
            </a:r>
            <a:r>
              <a:rPr lang="pt-BR" sz="2800" dirty="0">
                <a:latin typeface="Montserrat" panose="00000500000000000000" pitchFamily="2" charset="0"/>
              </a:rPr>
              <a:t> definido para transparência pública, preservando requisitos da LGPD.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249459" y="15031605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75764" y="2624488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336258" y="28951027"/>
            <a:ext cx="9649072" cy="5554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Inovação efetiva é organizar dados para decidir melhor. Recomenda-se publicação gradual ao público (ODS 3 e 16), programa de capacitação contínua (APS, VS, AE, Planejamento e TI), formalização do Comitê de Dados com SLA e rotinas de ETL, monitoramento dos indicadores-âncora por quadrimestre e divulgação dos sete dashboards com escopo, fontes e dicionário de indicadores.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95845" y="26313754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115867" y="35069034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841781" y="36164683"/>
            <a:ext cx="2228663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/>
              <a:t>BRASIL. Lei nº 13.709, de 14 de agosto de 2018. </a:t>
            </a:r>
            <a:r>
              <a:rPr lang="pt-BR" sz="2400" b="1" dirty="0"/>
              <a:t>Lei Geral de Proteção de Dados Pessoais (LGPD)</a:t>
            </a:r>
            <a:r>
              <a:rPr lang="pt-BR" sz="2400" dirty="0"/>
              <a:t>. Diário Oficial da União: seção 1, Brasília, DF, 15 ago. 2018.</a:t>
            </a:r>
          </a:p>
          <a:p>
            <a:endParaRPr lang="pt-BR" sz="2400" dirty="0"/>
          </a:p>
          <a:p>
            <a:r>
              <a:rPr lang="pt-BR" sz="2400" dirty="0"/>
              <a:t>BRASIL. Ministério da Saúde. Secretaria de Vigilância em Saúde. </a:t>
            </a:r>
            <a:r>
              <a:rPr lang="pt-BR" sz="2400" b="1" dirty="0"/>
              <a:t>Guia de Vigilância em Saúde – volume 1 (6.ª ed., revisada)</a:t>
            </a:r>
            <a:r>
              <a:rPr lang="pt-BR" sz="2400" dirty="0"/>
              <a:t>. Brasília: Ministério da Saúde, 2024.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B53344-680A-A508-8029-BE720A26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0" y="18270667"/>
            <a:ext cx="9763125" cy="58360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B6316A-8280-827C-6380-BA15DD0BC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59" y="22163475"/>
            <a:ext cx="9649072" cy="373854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4FD4CFE-6BF3-D4C3-AB5A-1E32269F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94" y="18128214"/>
            <a:ext cx="10120223" cy="7615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439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SAUDE</cp:lastModifiedBy>
  <cp:revision>13</cp:revision>
  <dcterms:created xsi:type="dcterms:W3CDTF">2025-09-30T13:28:19Z</dcterms:created>
  <dcterms:modified xsi:type="dcterms:W3CDTF">2025-10-29T11:51:09Z</dcterms:modified>
</cp:coreProperties>
</file>