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8661" autoAdjust="0"/>
    <p:restoredTop sz="94674"/>
  </p:normalViewPr>
  <p:slideViewPr>
    <p:cSldViewPr>
      <p:cViewPr>
        <p:scale>
          <a:sx n="39" d="100"/>
          <a:sy n="39" d="100"/>
        </p:scale>
        <p:origin x="2652" y="-5124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aude\Desktop\SA&#218;DE%20NA%20FEIRA\Sa&#250;de%20na%20Feira%20(Respostas)%20(Recuperado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3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3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Distribuição</a:t>
            </a:r>
            <a:r>
              <a:rPr lang="en-US" sz="2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da </a:t>
            </a:r>
            <a:r>
              <a:rPr lang="en-US" sz="23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Pressão</a:t>
            </a:r>
            <a:r>
              <a:rPr lang="en-US" sz="2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Arterial dos </a:t>
            </a:r>
            <a:r>
              <a:rPr lang="en-US" sz="23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Feirantes</a:t>
            </a:r>
            <a:r>
              <a:rPr lang="en-US" sz="2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</c:rich>
      </c:tx>
      <c:layout>
        <c:manualLayout>
          <c:xMode val="edge"/>
          <c:yMode val="edge"/>
          <c:x val="0.10898487887783583"/>
          <c:y val="1.28442949501862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'Respostas do Formulário '!$U$26</c:f>
              <c:strCache>
                <c:ptCount val="1"/>
              </c:strCache>
            </c:strRef>
          </c:tx>
          <c:dPt>
            <c:idx val="0"/>
            <c:bubble3D val="0"/>
            <c:spPr>
              <a:pattFill prst="ltUpDiag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1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1-1495-42AB-92B9-8574ED48F83F}"/>
              </c:ext>
            </c:extLst>
          </c:dPt>
          <c:dPt>
            <c:idx val="1"/>
            <c:bubble3D val="0"/>
            <c:explosion val="1"/>
            <c:spPr>
              <a:pattFill prst="ltUpDiag">
                <a:fgClr>
                  <a:schemeClr val="accent2"/>
                </a:fgClr>
                <a:bgClr>
                  <a:schemeClr val="accent2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2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3-1495-42AB-92B9-8574ED48F83F}"/>
              </c:ext>
            </c:extLst>
          </c:dPt>
          <c:dPt>
            <c:idx val="2"/>
            <c:bubble3D val="0"/>
            <c:spPr>
              <a:pattFill prst="ltUpDiag">
                <a:fgClr>
                  <a:schemeClr val="accent3"/>
                </a:fgClr>
                <a:bgClr>
                  <a:schemeClr val="accent3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3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5-1495-42AB-92B9-8574ED48F83F}"/>
              </c:ext>
            </c:extLst>
          </c:dPt>
          <c:dPt>
            <c:idx val="3"/>
            <c:bubble3D val="0"/>
            <c:spPr>
              <a:pattFill prst="ltUpDiag">
                <a:fgClr>
                  <a:schemeClr val="accent4"/>
                </a:fgClr>
                <a:bgClr>
                  <a:schemeClr val="accent4">
                    <a:lumMod val="20000"/>
                    <a:lumOff val="80000"/>
                  </a:schemeClr>
                </a:bgClr>
              </a:pattFill>
              <a:ln w="19050">
                <a:solidFill>
                  <a:schemeClr val="lt1"/>
                </a:solidFill>
              </a:ln>
              <a:effectLst>
                <a:innerShdw blurRad="114300">
                  <a:schemeClr val="accent4"/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7-1495-42AB-92B9-8574ED48F83F}"/>
              </c:ext>
            </c:extLst>
          </c:dPt>
          <c:dLbls>
            <c:dLbl>
              <c:idx val="0"/>
              <c:layout>
                <c:manualLayout>
                  <c:x val="0.14771746662086496"/>
                  <c:y val="5.4913495760944488E-2"/>
                </c:manualLayout>
              </c:layout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6949176951308337"/>
                      <c:h val="0.1343356490709377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1495-42AB-92B9-8574ED48F83F}"/>
                </c:ext>
              </c:extLst>
            </c:dLbl>
            <c:dLbl>
              <c:idx val="1"/>
              <c:layout>
                <c:manualLayout>
                  <c:x val="5.0547263738929919E-2"/>
                  <c:y val="4.0887462429060634E-2"/>
                </c:manualLayout>
              </c:layout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3228206181836647"/>
                      <c:h val="0.1533874560223461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1495-42AB-92B9-8574ED48F83F}"/>
                </c:ext>
              </c:extLst>
            </c:dLbl>
            <c:dLbl>
              <c:idx val="2"/>
              <c:layout>
                <c:manualLayout>
                  <c:x val="6.4709715162042988E-3"/>
                  <c:y val="7.7187556606989602E-2"/>
                </c:manualLayout>
              </c:layout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6388666647038267"/>
                      <c:h val="0.1657463909352308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1495-42AB-92B9-8574ED48F83F}"/>
                </c:ext>
              </c:extLst>
            </c:dLbl>
            <c:dLbl>
              <c:idx val="3"/>
              <c:layout>
                <c:manualLayout>
                  <c:x val="-0.11620583663282474"/>
                  <c:y val="8.6086442779255964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C6A686C-1BBF-4B78-97F8-B31AF107E3C0}" type="CATEGORYNAME">
                      <a:rPr lang="en-US" sz="1800"/>
                      <a:pPr>
                        <a:defRPr sz="1800"/>
                      </a:pPr>
                      <a:t>[NOME DA CATEGORIA]</a:t>
                    </a:fld>
                    <a:r>
                      <a:rPr lang="en-US" sz="1800"/>
                      <a:t>
</a:t>
                    </a:r>
                    <a:fld id="{F50D841C-433F-4C05-86E8-F0A13A390CBE}" type="PERCENTAGE">
                      <a:rPr lang="en-US" sz="1800"/>
                      <a:pPr>
                        <a:defRPr sz="1800"/>
                      </a:pPr>
                      <a:t>[PORCENTAGEM]</a:t>
                    </a:fld>
                    <a:endParaRPr lang="en-US" sz="1800"/>
                  </a:p>
                </c:rich>
              </c:tx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5440316222062059"/>
                      <c:h val="0.1657463909352308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495-42AB-92B9-8574ED48F83F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'Respostas do Formulário '!$T$27:$T$30</c:f>
              <c:strCache>
                <c:ptCount val="4"/>
                <c:pt idx="0">
                  <c:v>Normal</c:v>
                </c:pt>
                <c:pt idx="1">
                  <c:v>Pré-Hipertensão</c:v>
                </c:pt>
                <c:pt idx="2">
                  <c:v>Hipertenção Estagio 1</c:v>
                </c:pt>
                <c:pt idx="3">
                  <c:v>Hipertenção Estagio 2</c:v>
                </c:pt>
              </c:strCache>
            </c:strRef>
          </c:cat>
          <c:val>
            <c:numRef>
              <c:f>'Respostas do Formulário '!$U$27:$U$30</c:f>
              <c:numCache>
                <c:formatCode>General</c:formatCode>
                <c:ptCount val="4"/>
                <c:pt idx="0">
                  <c:v>152</c:v>
                </c:pt>
                <c:pt idx="1">
                  <c:v>253</c:v>
                </c:pt>
                <c:pt idx="2">
                  <c:v>302</c:v>
                </c:pt>
                <c:pt idx="3">
                  <c:v>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495-42AB-92B9-8574ED48F8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225926" y="11544528"/>
            <a:ext cx="968464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308149" y="12882275"/>
            <a:ext cx="9761082" cy="18661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Feirantes cadastrados pela Secretaria de Saúde e Bem-Estar (SSBE) de três feiras livres de Vitória de Santo Antão (VSA) – PE. 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6" name="TextBox 17"/>
          <p:cNvSpPr txBox="1"/>
          <p:nvPr/>
        </p:nvSpPr>
        <p:spPr>
          <a:xfrm>
            <a:off x="1468149" y="11617824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936263" y="4632537"/>
            <a:ext cx="21530393" cy="15683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6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RELATO DE EXPERIÊNCIA: DETERMINANTES SOCIAIS DA SAÚDE DOS TRABALHADORES FEIRANTES NAS FEIRAS PÚBLICAS DE VITÓRIA DE SANTO ANTÃO - PE</a:t>
            </a:r>
            <a:endParaRPr lang="en-US" sz="36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1096045" y="6599424"/>
            <a:ext cx="20925600" cy="27336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Beatriz Mendes Neta¹*,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José de Siqueira Gonçalves Júnior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²,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Maria </a:t>
            </a:r>
            <a:r>
              <a:rPr lang="pt-BR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Elanne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Marques da Silva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³,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Clécia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Gabriela Bezerra</a:t>
            </a:r>
            <a:r>
              <a:rPr lang="pt-BR" sz="2800" b="1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4</a:t>
            </a:r>
            <a:r>
              <a:rPr lang="pt-BR" sz="28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Danilo Rafael Tavares de Figueredo Santos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5,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Yhorruama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Nascimento Mendonça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6,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Sâmila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Evelly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Tenório da Silva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7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,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Anuska da Silva Bezerra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8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Evandro Sérgio da Silva Júnior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9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Maria Rosana de Souza Ferreira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10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Alexsandro Miranda de Vasconcelos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11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684997" y="9678042"/>
            <a:ext cx="21674408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1,2,3,4,5,9,10 ,11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 de Saúde e Bem-Estar da Vitória de Santo Antão – PE;</a:t>
            </a:r>
          </a:p>
          <a:p>
            <a:pPr algn="ctr">
              <a:spcBef>
                <a:spcPct val="0"/>
              </a:spcBef>
            </a:pPr>
            <a:r>
              <a:rPr lang="en-US" sz="2400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6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Estudante do curso de Saúde Coletiva, Universidade Federal de Pernambuco, Vitória de Santo Antão – PE;</a:t>
            </a:r>
          </a:p>
          <a:p>
            <a:pPr algn="ctr">
              <a:spcBef>
                <a:spcPct val="0"/>
              </a:spcBef>
            </a:pPr>
            <a:r>
              <a:rPr lang="en-US" sz="2400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7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Residente Multiprofissional em Saúde Coletiva, Universidade de Pernambuco, Vitória de Santo Antão – PE;</a:t>
            </a:r>
          </a:p>
          <a:p>
            <a:pPr algn="ctr"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beatriz.mneta@ufpe.br</a:t>
            </a:r>
          </a:p>
        </p:txBody>
      </p:sp>
      <p:sp>
        <p:nvSpPr>
          <p:cNvPr id="15" name="Freeform 14"/>
          <p:cNvSpPr/>
          <p:nvPr/>
        </p:nvSpPr>
        <p:spPr>
          <a:xfrm>
            <a:off x="1156389" y="18494865"/>
            <a:ext cx="971124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156389" y="19858629"/>
            <a:ext cx="9711248" cy="63952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As ações foram programadas em caráter semanal, nos dias de sexta, sábado e domingo, nas feiras do Centro, Lídia Queiroz e Maués, sendo esses últimos apenas aos domingos. A assistência aconteceu pela manhã, por profissionais e estudantes de saúde, de modo itinerante, abordando cada trabalhador para realização do cadastramento com a solicitação de informações básicas para a construção do perfil epidemiológico pela VISAT, juntamente com serviços assistenciais e orientações/encaminhamentos. </a:t>
            </a: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1186279" y="18517834"/>
            <a:ext cx="9505056" cy="8192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12503307" y="1827928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dirty="0"/>
          </a:p>
        </p:txBody>
      </p:sp>
      <p:sp>
        <p:nvSpPr>
          <p:cNvPr id="19" name="TextBox 16"/>
          <p:cNvSpPr txBox="1"/>
          <p:nvPr/>
        </p:nvSpPr>
        <p:spPr>
          <a:xfrm>
            <a:off x="1096045" y="27678988"/>
            <a:ext cx="9649072" cy="63952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Observou-se predominância do sexo masculino, em sua maioria de 50 a 59 anos, em situação de sobrepeso/obesidade e hipertensos.</a:t>
            </a:r>
            <a:r>
              <a:rPr lang="pt-BR" sz="2800" dirty="0">
                <a:sym typeface="Open Sans"/>
              </a:rPr>
              <a:t>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Ainda pôde-se perceber relatos de longas jornadas de trabalho, má alimentação, dificuldade de acesso ao sanitário, prejuízo na adesão medicamentosa e alta exposição solar. A ação fortaleceu o vínculo entre feirantes e a rede de atenção à Saúde do Trabalhador, ampliou diagnósticos precoces e reduziu demandas reprimidas. </a:t>
            </a: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12314575" y="1838274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196357" y="15031181"/>
            <a:ext cx="9714217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pPr>
              <a:lnSpc>
                <a:spcPct val="150000"/>
              </a:lnSpc>
            </a:pPr>
            <a:endParaRPr lang="pt-BR" dirty="0"/>
          </a:p>
        </p:txBody>
      </p:sp>
      <p:sp>
        <p:nvSpPr>
          <p:cNvPr id="49" name="TextBox 16"/>
          <p:cNvSpPr txBox="1"/>
          <p:nvPr/>
        </p:nvSpPr>
        <p:spPr>
          <a:xfrm>
            <a:off x="1131783" y="16285213"/>
            <a:ext cx="9849329" cy="18661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Relatar a experiência de modo analítico do cadastramento e das ações em saúde com os feirantes das três principais feiras livres municipais de VSA.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50" name="TextBox 17"/>
          <p:cNvSpPr txBox="1"/>
          <p:nvPr/>
        </p:nvSpPr>
        <p:spPr>
          <a:xfrm>
            <a:off x="1491822" y="15098872"/>
            <a:ext cx="9489290" cy="8192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134511" y="26551856"/>
            <a:ext cx="9776063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503307" y="19430727"/>
            <a:ext cx="9577538" cy="6970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Compreendeu-se a importância da presença do setor saúde no cotidiano laboral dos trabalhadores para ampliação da vinculação, do acesso e da assistência direcionada a esse público. Os determinantes e condicionantes da saúde que perpassam o segmento trabalho estão intimamente ligados ao binômio saúde-doença, sendo fundamental estruturar e consolidar ações e serviços que visualizem a prevenção dos riscos aos quais os feirantes estão expostos rotineiramente. </a:t>
            </a:r>
            <a:endParaRPr lang="en-US" dirty="0"/>
          </a:p>
        </p:txBody>
      </p:sp>
      <p:sp>
        <p:nvSpPr>
          <p:cNvPr id="53" name="TextBox 17"/>
          <p:cNvSpPr txBox="1"/>
          <p:nvPr/>
        </p:nvSpPr>
        <p:spPr>
          <a:xfrm>
            <a:off x="1261490" y="2664939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50471" y="268194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536931" y="27971559"/>
            <a:ext cx="9491078" cy="55597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As condições laborais estão intimamente ligadas aos cuidados com a saúde, seja para o diagnóstico, tratamento, reabilitação ou prevenção de doenças. O olhar sensível torna-se essencial para visualizar os feirantes como usuários da RAS e sujeitos preciosos para atuação das ações da VISAT. Reforçando a promoção de melhores condicionantes de trabalho e a valorização desses profissionais.</a:t>
            </a: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386018" y="26941322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143398" y="34182959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096045" y="35394311"/>
            <a:ext cx="21210828" cy="19996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Ministério da Saúde. Política Nacional de Saúde do Trabalhador e da Trabalhadora. Brasília: MS, 2012.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CARVALHO, J.; AGUIAR, M. G. Qualidade de vida e condições de trabalho de feirantes. Revista Saúde Coletiva, Feira de Santana, v. 7, n. 3, p. 60-65, dez. 2017.</a:t>
            </a:r>
          </a:p>
        </p:txBody>
      </p:sp>
      <p:graphicFrame>
        <p:nvGraphicFramePr>
          <p:cNvPr id="29" name="Gráfico 28">
            <a:extLst>
              <a:ext uri="{FF2B5EF4-FFF2-40B4-BE49-F238E27FC236}">
                <a16:creationId xmlns:a16="http://schemas.microsoft.com/office/drawing/2014/main" id="{3A4E3430-8973-4680-B670-4546093819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7296639"/>
              </p:ext>
            </p:extLst>
          </p:nvPr>
        </p:nvGraphicFramePr>
        <p:xfrm>
          <a:off x="12421813" y="11695595"/>
          <a:ext cx="9742091" cy="6035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597</Words>
  <Application>Microsoft Office PowerPoint</Application>
  <PresentationFormat>Personalizar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Saude</cp:lastModifiedBy>
  <cp:revision>13</cp:revision>
  <dcterms:created xsi:type="dcterms:W3CDTF">2025-09-30T13:28:19Z</dcterms:created>
  <dcterms:modified xsi:type="dcterms:W3CDTF">2025-10-30T14:50:46Z</dcterms:modified>
</cp:coreProperties>
</file>