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4" d="100"/>
          <a:sy n="44" d="100"/>
        </p:scale>
        <p:origin x="168" y="-423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vistamvez-crmvsp.com.br/index.php/recmvz/article/view/36856" TargetMode="External"/><Relationship Id="rId2" Type="http://schemas.openxmlformats.org/officeDocument/2006/relationships/hyperlink" Target="http://www.scielo.org.co/scielo.php?script=sci_arttext&amp;pid=S2011-30802014000200004&amp;lang=pt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9523" y="1105678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9524" y="12280918"/>
            <a:ext cx="9649072" cy="357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Intervenção com abordagem multiprofissional na Atenção Primária a paciente com Transtorno de Acumulação, com a participação de médicos-veterinários.</a:t>
            </a: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9523" y="11128790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767533" y="4606104"/>
            <a:ext cx="19127665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400" b="1" dirty="0">
                <a:solidFill>
                  <a:schemeClr val="accent1"/>
                </a:solidFill>
                <a:latin typeface="Montserrat" panose="00000500000000000000" pitchFamily="2" charset="0"/>
              </a:rPr>
              <a:t>O Animal como Porta de Entrada: Fortalecendo o Vínculo de Cuidado Junto a uma Paciente com Transtorno de Acumulação em Camaragibe - PE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3427806" y="7240044"/>
            <a:ext cx="16746809" cy="1323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Matheus Gomes Magalhães Leiros¹*, Alisson Inácio Batista², </a:t>
            </a:r>
            <a:r>
              <a:rPr lang="pt-BR" sz="2800" b="1" dirty="0">
                <a:latin typeface="Montserrat" panose="00000500000000000000" pitchFamily="2" charset="0"/>
              </a:rPr>
              <a:t>Marcella Ribeiro </a:t>
            </a:r>
            <a:r>
              <a:rPr lang="pt-BR" sz="2800" b="1" dirty="0" err="1">
                <a:latin typeface="Montserrat" panose="00000500000000000000" pitchFamily="2" charset="0"/>
              </a:rPr>
              <a:t>Tiné</a:t>
            </a:r>
            <a:r>
              <a:rPr lang="en-US" sz="2800" b="1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¹, </a:t>
            </a:r>
            <a:r>
              <a:rPr lang="pt-BR" sz="2800" b="1" dirty="0" err="1">
                <a:latin typeface="Montserrat" panose="00000500000000000000" pitchFamily="2" charset="0"/>
              </a:rPr>
              <a:t>Karolaynne</a:t>
            </a:r>
            <a:r>
              <a:rPr lang="pt-BR" sz="2800" b="1" dirty="0">
                <a:latin typeface="Montserrat" panose="00000500000000000000" pitchFamily="2" charset="0"/>
              </a:rPr>
              <a:t> Karen Rodrigues da Silva</a:t>
            </a:r>
            <a:r>
              <a:rPr lang="en-US" sz="2800" b="1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³, </a:t>
            </a:r>
            <a:r>
              <a:rPr lang="pt-BR" sz="2800" b="1" dirty="0">
                <a:latin typeface="Montserrat" panose="00000500000000000000" pitchFamily="2" charset="0"/>
              </a:rPr>
              <a:t>Erika Fernanda Torres Samico-Fernandes</a:t>
            </a:r>
            <a:r>
              <a:rPr lang="en-US" sz="2800" b="1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¹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1169096" y="8584889"/>
            <a:ext cx="20990744" cy="1874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¹Universidade Federal Rural de Pernambuco (UFRPE), Recife, Pernambuco. ²Secretaria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Camaragibe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Camaragibe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 ³Universidade Federal da Paraíba (UFPB), João Pessoa, Paraíba.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matheusleirosvet@gmail.com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69523" y="1540232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130460" y="16578397"/>
            <a:ext cx="9649072" cy="696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A experiência, desenvolvida em Camaragibe-PE, consiste no acompanhamento de uma paciente de 72 anos, em situação de acumulação de objetos e animais, sem vínculo com a </a:t>
            </a:r>
            <a:r>
              <a:rPr lang="pt-BR" sz="2800" dirty="0" err="1">
                <a:latin typeface="Montserrat" panose="00000500000000000000" pitchFamily="2" charset="0"/>
              </a:rPr>
              <a:t>eSF</a:t>
            </a:r>
            <a:r>
              <a:rPr lang="pt-BR" sz="2800" dirty="0">
                <a:latin typeface="Montserrat" panose="00000500000000000000" pitchFamily="2" charset="0"/>
              </a:rPr>
              <a:t>. Diante do histórico de recusa ao cuidado, o médico-veterinário da e-</a:t>
            </a:r>
            <a:r>
              <a:rPr lang="pt-BR" sz="2800" dirty="0" err="1">
                <a:latin typeface="Montserrat" panose="00000500000000000000" pitchFamily="2" charset="0"/>
              </a:rPr>
              <a:t>Multi</a:t>
            </a:r>
            <a:r>
              <a:rPr lang="pt-BR" sz="2800" dirty="0">
                <a:latin typeface="Montserrat" panose="00000500000000000000" pitchFamily="2" charset="0"/>
              </a:rPr>
              <a:t>, junto a residentes, elaborou um Projeto Terapêutico Singular. A abordagem, aplicada em 6 visitas multiprofissionais, utilizou o interesse no bem-estar animal como estratégia para estabelecer um vínculo de confiança e viabilizar o cuidado em saúde.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69523" y="1547433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80153" y="2437133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80153" y="25352235"/>
            <a:ext cx="9649072" cy="696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A inclusão do médico-veterinário na equipe multiprofissional é um fator decisivo para o sucesso de abordagens a casos complexos. A estratégia de “Uma Só Saúde” foi validada na prática, demonstrando que o cuidado animal pode ser uma potente ferramenta de vínculo para superar barreiras de acesso em usuários resistentes. Fica evidente que a solução para desafios que transcendem o modelo biomédico exige, fundamentalmente, a articulação de diferentes saberes e práticas.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80153" y="2444334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5318" y="1106461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5319" y="12288751"/>
            <a:ext cx="9649072" cy="498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Restabelecer o vínculo de cuidado entre uma comunitária em situação de acumulação e sua Equipe de Saúde da Família (</a:t>
            </a:r>
            <a:r>
              <a:rPr lang="pt-BR" sz="2800" dirty="0" err="1">
                <a:latin typeface="Montserrat" panose="00000500000000000000" pitchFamily="2" charset="0"/>
              </a:rPr>
              <a:t>eSF</a:t>
            </a:r>
            <a:r>
              <a:rPr lang="pt-BR" sz="2800" dirty="0">
                <a:latin typeface="Montserrat" panose="00000500000000000000" pitchFamily="2" charset="0"/>
              </a:rPr>
              <a:t>). Utilizar o bem-estar de seus animais como estratégia de aproximação para viabilizar a atenção integral (humana, animal e ambiental), sob a perspectiva de “Uma Só Saúde”.</a:t>
            </a: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5318" y="11136623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67262" y="1682033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395728" y="17834687"/>
            <a:ext cx="9649072" cy="696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O principal resultado foi o restabelecimento do vínculo entre a usuária e a </a:t>
            </a:r>
            <a:r>
              <a:rPr lang="pt-BR" sz="2800" dirty="0" err="1">
                <a:latin typeface="Montserrat" panose="00000500000000000000" pitchFamily="2" charset="0"/>
              </a:rPr>
              <a:t>eSF</a:t>
            </a:r>
            <a:r>
              <a:rPr lang="pt-BR" sz="2800" dirty="0">
                <a:latin typeface="Montserrat" panose="00000500000000000000" pitchFamily="2" charset="0"/>
              </a:rPr>
              <a:t>, superando a barreira histórica de acesso ao cuidado. Essa nova relação de confiança viabilizou desdobramentos concretos: a realização de consulta médica para avaliação geral, a vacinação antirrábica dos animais em parceria com a Vigilância Ambiental e o início do acompanhamento psicológico. A moradia apresentou melhorias significativas na organização, mas o caso segue em acompanhamento multiprofissional contínuo.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67262" y="1689234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1606" y="2529105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21134" y="26274841"/>
            <a:ext cx="9649072" cy="6260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Conclui-se que a atuação do médico-veterinário na e-</a:t>
            </a:r>
            <a:r>
              <a:rPr lang="pt-BR" sz="2800" dirty="0" err="1">
                <a:latin typeface="Montserrat" panose="00000500000000000000" pitchFamily="2" charset="0"/>
              </a:rPr>
              <a:t>Multi</a:t>
            </a:r>
            <a:r>
              <a:rPr lang="pt-BR" sz="2800" dirty="0">
                <a:latin typeface="Montserrat" panose="00000500000000000000" pitchFamily="2" charset="0"/>
              </a:rPr>
              <a:t> é uma estratégia potente no manejo de casos de pessoas em situação de acumulação, com benefícios à saúde humana, animal e ambiental. Recomenda-se a continuidade do acompanhamento multiprofissional, com ênfase no suporte psicológico e na articulação intersetorial com a assistência social e serviços urbanos, a fim de promover efetivamente o conceito de "Uma Só Saúde".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331366" y="25364434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6015" y="33275116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059261" y="34459210"/>
            <a:ext cx="9433048" cy="30255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b="1" dirty="0">
                <a:latin typeface="Montserrat" panose="00000500000000000000" pitchFamily="2" charset="0"/>
              </a:rPr>
              <a:t>SCHMIDT, D. R.; DELLA MEA, C. P.; WAGNER, M. F. Transtorno da Acumulação: características clínicas e epidemiológicas.</a:t>
            </a:r>
            <a:r>
              <a:rPr lang="pt-BR" sz="2400" dirty="0">
                <a:latin typeface="Montserrat" panose="00000500000000000000" pitchFamily="2" charset="0"/>
              </a:rPr>
              <a:t> </a:t>
            </a:r>
            <a:r>
              <a:rPr lang="pt-BR" sz="2400" b="1" dirty="0">
                <a:latin typeface="Montserrat" panose="00000500000000000000" pitchFamily="2" charset="0"/>
              </a:rPr>
              <a:t>CES </a:t>
            </a:r>
            <a:r>
              <a:rPr lang="pt-BR" sz="2400" b="1" dirty="0" err="1">
                <a:latin typeface="Montserrat" panose="00000500000000000000" pitchFamily="2" charset="0"/>
              </a:rPr>
              <a:t>Psicol</a:t>
            </a:r>
            <a:r>
              <a:rPr lang="pt-BR" sz="2400" dirty="0">
                <a:latin typeface="Montserrat" panose="00000500000000000000" pitchFamily="2" charset="0"/>
              </a:rPr>
              <a:t>, Medellín, v. 7, n. 2, p. 27-43, jul./dez. 2014. Disponível em: </a:t>
            </a:r>
            <a:r>
              <a:rPr lang="pt-BR" sz="2400" dirty="0">
                <a:latin typeface="Montserrat" panose="00000500000000000000" pitchFamily="2" charset="0"/>
                <a:hlinkClick r:id="rId2"/>
              </a:rPr>
              <a:t>http://www.scielo.org.co/</a:t>
            </a:r>
            <a:r>
              <a:rPr lang="pt-BR" sz="2400" dirty="0" err="1">
                <a:latin typeface="Montserrat" panose="00000500000000000000" pitchFamily="2" charset="0"/>
                <a:hlinkClick r:id="rId2"/>
              </a:rPr>
              <a:t>scielo.php?script</a:t>
            </a:r>
            <a:r>
              <a:rPr lang="pt-BR" sz="2400" dirty="0">
                <a:latin typeface="Montserrat" panose="00000500000000000000" pitchFamily="2" charset="0"/>
                <a:hlinkClick r:id="rId2"/>
              </a:rPr>
              <a:t>=</a:t>
            </a:r>
            <a:r>
              <a:rPr lang="pt-BR" sz="2400" dirty="0" err="1">
                <a:latin typeface="Montserrat" panose="00000500000000000000" pitchFamily="2" charset="0"/>
                <a:hlinkClick r:id="rId2"/>
              </a:rPr>
              <a:t>sci_arttext&amp;pid</a:t>
            </a:r>
            <a:r>
              <a:rPr lang="pt-BR" sz="2400" dirty="0">
                <a:latin typeface="Montserrat" panose="00000500000000000000" pitchFamily="2" charset="0"/>
                <a:hlinkClick r:id="rId2"/>
              </a:rPr>
              <a:t>=S2011-30802014000200004&amp;lang=</a:t>
            </a:r>
            <a:r>
              <a:rPr lang="pt-BR" sz="2400" dirty="0" err="1">
                <a:latin typeface="Montserrat" panose="00000500000000000000" pitchFamily="2" charset="0"/>
                <a:hlinkClick r:id="rId2"/>
              </a:rPr>
              <a:t>pt</a:t>
            </a:r>
            <a:r>
              <a:rPr lang="pt-BR" sz="2400" dirty="0">
                <a:latin typeface="Montserrat" panose="00000500000000000000" pitchFamily="2" charset="0"/>
              </a:rPr>
              <a:t>. Acesso em: 30 out. 2025.</a:t>
            </a:r>
            <a:endParaRPr lang="en-US" sz="24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20501" y="34413148"/>
            <a:ext cx="9721080" cy="30296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b="1" dirty="0">
                <a:latin typeface="Montserrat" panose="00000500000000000000" pitchFamily="2" charset="0"/>
              </a:rPr>
              <a:t>OLIVEIRA, J. S. et al. Acumuladores de animais – identificação do perfil.</a:t>
            </a:r>
            <a:r>
              <a:rPr lang="pt-BR" sz="2400" dirty="0">
                <a:latin typeface="Montserrat" panose="00000500000000000000" pitchFamily="2" charset="0"/>
              </a:rPr>
              <a:t> </a:t>
            </a:r>
            <a:r>
              <a:rPr lang="pt-BR" sz="2400" b="1" dirty="0">
                <a:latin typeface="Montserrat" panose="00000500000000000000" pitchFamily="2" charset="0"/>
              </a:rPr>
              <a:t>Revista de Educação Continuada em Medicina Veterinária e Zootecnia do CRMV-SP</a:t>
            </a:r>
            <a:r>
              <a:rPr lang="pt-BR" sz="2400" dirty="0">
                <a:latin typeface="Montserrat" panose="00000500000000000000" pitchFamily="2" charset="0"/>
              </a:rPr>
              <a:t>, São Paulo, v. 15, n. 1, p. 84–84, 2017. Disponível em: </a:t>
            </a:r>
            <a:r>
              <a:rPr lang="pt-BR" sz="2400" dirty="0">
                <a:latin typeface="Montserrat" panose="00000500000000000000" pitchFamily="2" charset="0"/>
                <a:hlinkClick r:id="rId3"/>
              </a:rPr>
              <a:t>https://www.revistamvez-crmvsp.com.br/</a:t>
            </a:r>
            <a:r>
              <a:rPr lang="pt-BR" sz="2400" dirty="0" err="1">
                <a:latin typeface="Montserrat" panose="00000500000000000000" pitchFamily="2" charset="0"/>
                <a:hlinkClick r:id="rId3"/>
              </a:rPr>
              <a:t>index.php</a:t>
            </a:r>
            <a:r>
              <a:rPr lang="pt-BR" sz="2400" dirty="0">
                <a:latin typeface="Montserrat" panose="00000500000000000000" pitchFamily="2" charset="0"/>
                <a:hlinkClick r:id="rId3"/>
              </a:rPr>
              <a:t>/</a:t>
            </a:r>
            <a:r>
              <a:rPr lang="pt-BR" sz="2400" dirty="0" err="1">
                <a:latin typeface="Montserrat" panose="00000500000000000000" pitchFamily="2" charset="0"/>
                <a:hlinkClick r:id="rId3"/>
              </a:rPr>
              <a:t>recmvz</a:t>
            </a:r>
            <a:r>
              <a:rPr lang="pt-BR" sz="2400" dirty="0">
                <a:latin typeface="Montserrat" panose="00000500000000000000" pitchFamily="2" charset="0"/>
                <a:hlinkClick r:id="rId3"/>
              </a:rPr>
              <a:t>/</a:t>
            </a:r>
            <a:r>
              <a:rPr lang="pt-BR" sz="2400" dirty="0" err="1">
                <a:latin typeface="Montserrat" panose="00000500000000000000" pitchFamily="2" charset="0"/>
                <a:hlinkClick r:id="rId3"/>
              </a:rPr>
              <a:t>article</a:t>
            </a:r>
            <a:r>
              <a:rPr lang="pt-BR" sz="2400" dirty="0">
                <a:latin typeface="Montserrat" panose="00000500000000000000" pitchFamily="2" charset="0"/>
                <a:hlinkClick r:id="rId3"/>
              </a:rPr>
              <a:t>/</a:t>
            </a:r>
            <a:r>
              <a:rPr lang="pt-BR" sz="2400" dirty="0" err="1">
                <a:latin typeface="Montserrat" panose="00000500000000000000" pitchFamily="2" charset="0"/>
                <a:hlinkClick r:id="rId3"/>
              </a:rPr>
              <a:t>view</a:t>
            </a:r>
            <a:r>
              <a:rPr lang="pt-BR" sz="2400" dirty="0">
                <a:latin typeface="Montserrat" panose="00000500000000000000" pitchFamily="2" charset="0"/>
                <a:hlinkClick r:id="rId3"/>
              </a:rPr>
              <a:t>/36856</a:t>
            </a:r>
            <a:r>
              <a:rPr lang="pt-BR" sz="2400" dirty="0">
                <a:latin typeface="Montserrat" panose="00000500000000000000" pitchFamily="2" charset="0"/>
              </a:rPr>
              <a:t>. Acesso em: 30 out. 2025</a:t>
            </a:r>
            <a:r>
              <a:rPr lang="en-US" sz="240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665</Words>
  <Application>Microsoft Office PowerPoint</Application>
  <PresentationFormat>Personalizar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Home</cp:lastModifiedBy>
  <cp:revision>16</cp:revision>
  <dcterms:created xsi:type="dcterms:W3CDTF">2025-09-30T13:28:19Z</dcterms:created>
  <dcterms:modified xsi:type="dcterms:W3CDTF">2025-10-30T19:23:12Z</dcterms:modified>
</cp:coreProperties>
</file>