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4" d="100"/>
          <a:sy n="44" d="100"/>
        </p:scale>
        <p:origin x="168" y="-659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26491901399192119"/>
          <c:y val="0.23263919537116229"/>
          <c:w val="0.52125642937391037"/>
          <c:h val="0.69011148260989985"/>
        </c:manualLayout>
      </c:layout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HÁBITOS DE VIDA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C7AD-4B6C-B566-9AE93F5B4A97}"/>
              </c:ext>
            </c:extLst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Planilha1!$A$2:$A$5</c:f>
              <c:strCache>
                <c:ptCount val="3"/>
                <c:pt idx="0">
                  <c:v>ALIMENTAÇÃO IRREGULAR</c:v>
                </c:pt>
                <c:pt idx="1">
                  <c:v>POUCA OU NENHUMA ATIVIDADE FÍSICA</c:v>
                </c:pt>
                <c:pt idx="2">
                  <c:v>TABAGIMO</c:v>
                </c:pt>
              </c:strCache>
            </c:strRef>
          </c:cat>
          <c:val>
            <c:numRef>
              <c:f>Planilha1!$B$2:$B$5</c:f>
              <c:numCache>
                <c:formatCode>0.00%</c:formatCode>
                <c:ptCount val="3"/>
                <c:pt idx="0" formatCode="0%">
                  <c:v>0.2</c:v>
                </c:pt>
                <c:pt idx="1">
                  <c:v>0.66600000000000004</c:v>
                </c:pt>
                <c:pt idx="2" formatCode="0%">
                  <c:v>0.2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/>
            </c:ext>
            <c:ext xmlns:c16="http://schemas.microsoft.com/office/drawing/2014/chart" uri="{C3380CC4-5D6E-409C-BE32-E72D297353CC}">
              <c16:uniqueId val="{00000000-C7AD-4B6C-B566-9AE93F5B4A9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03192768843112"/>
          <c:y val="9.5466065633999689E-2"/>
          <c:w val="0.32696807231156888"/>
          <c:h val="0.3106198569528558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DOENÇAS CRÔNICAS E USO DE MEDICAMENTOS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Planilha1!$A$2:$A$5</c:f>
              <c:strCache>
                <c:ptCount val="2"/>
                <c:pt idx="0">
                  <c:v>HIPERTENSÃO</c:v>
                </c:pt>
                <c:pt idx="1">
                  <c:v>USO DE MEDICAMENTOS</c:v>
                </c:pt>
              </c:strCache>
            </c:strRef>
          </c:cat>
          <c:val>
            <c:numRef>
              <c:f>Planilha1!$B$2:$B$5</c:f>
              <c:numCache>
                <c:formatCode>0.00%</c:formatCode>
                <c:ptCount val="2"/>
                <c:pt idx="0" formatCode="0%">
                  <c:v>0.4</c:v>
                </c:pt>
                <c:pt idx="1">
                  <c:v>0.53300000000000003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/>
            </c:ext>
            <c:ext xmlns:c16="http://schemas.microsoft.com/office/drawing/2014/chart" uri="{C3380CC4-5D6E-409C-BE32-E72D297353CC}">
              <c16:uniqueId val="{00000000-BF83-4A2D-949D-E416C6A58EF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28146" y="1117342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6" name="TextBox 17"/>
          <p:cNvSpPr txBox="1"/>
          <p:nvPr/>
        </p:nvSpPr>
        <p:spPr>
          <a:xfrm>
            <a:off x="921956" y="1124551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5" name="Freeform 14"/>
          <p:cNvSpPr/>
          <p:nvPr/>
        </p:nvSpPr>
        <p:spPr>
          <a:xfrm>
            <a:off x="806387" y="1931372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7" name="TextBox 17"/>
          <p:cNvSpPr txBox="1"/>
          <p:nvPr/>
        </p:nvSpPr>
        <p:spPr>
          <a:xfrm>
            <a:off x="643516" y="1938091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2746658" y="1968171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20" name="TextBox 17"/>
          <p:cNvSpPr txBox="1"/>
          <p:nvPr/>
        </p:nvSpPr>
        <p:spPr>
          <a:xfrm>
            <a:off x="12610762" y="1968534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972270" y="153411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0" name="TextBox 17"/>
          <p:cNvSpPr txBox="1"/>
          <p:nvPr/>
        </p:nvSpPr>
        <p:spPr>
          <a:xfrm>
            <a:off x="649788" y="1541066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610762" y="1117342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3" name="TextBox 17"/>
          <p:cNvSpPr txBox="1"/>
          <p:nvPr/>
        </p:nvSpPr>
        <p:spPr>
          <a:xfrm>
            <a:off x="12421647" y="1126553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746658" y="253223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6" name="TextBox 17"/>
          <p:cNvSpPr txBox="1"/>
          <p:nvPr/>
        </p:nvSpPr>
        <p:spPr>
          <a:xfrm>
            <a:off x="12474866" y="25539796"/>
            <a:ext cx="9849330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32298" y="31635016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57">
            <a:extLst>
              <a:ext uri="{FF2B5EF4-FFF2-40B4-BE49-F238E27FC236}">
                <a16:creationId xmlns:a16="http://schemas.microsoft.com/office/drawing/2014/main" id="{4A009337-8B6A-4B13-74EE-94F40B50329D}"/>
              </a:ext>
            </a:extLst>
          </p:cNvPr>
          <p:cNvSpPr txBox="1"/>
          <p:nvPr/>
        </p:nvSpPr>
        <p:spPr>
          <a:xfrm>
            <a:off x="649788" y="8892421"/>
            <a:ext cx="21674408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1,2,3,4,5,9,10 ,11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Saúde e Bem-Estar da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Estudante do curso de Saúde Coletiva, Universidade Federal de Pernambuco,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7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Residente Multiprofissional em Saúde Coletiva, Universidade de Pernambuco,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beatriz.mneta@ufpe.br</a:t>
            </a:r>
          </a:p>
        </p:txBody>
      </p:sp>
      <p:sp>
        <p:nvSpPr>
          <p:cNvPr id="5" name="TextBox 55">
            <a:extLst>
              <a:ext uri="{FF2B5EF4-FFF2-40B4-BE49-F238E27FC236}">
                <a16:creationId xmlns:a16="http://schemas.microsoft.com/office/drawing/2014/main" id="{120CD370-C189-743B-7900-22FFD442DB84}"/>
              </a:ext>
            </a:extLst>
          </p:cNvPr>
          <p:cNvSpPr txBox="1"/>
          <p:nvPr/>
        </p:nvSpPr>
        <p:spPr>
          <a:xfrm>
            <a:off x="1" y="4062785"/>
            <a:ext cx="23590276" cy="2399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rgbClr val="0089CD"/>
                </a:solidFill>
                <a:latin typeface="Montserrat" panose="00000500000000000000" pitchFamily="2" charset="0"/>
              </a:rPr>
              <a:t>LINHA DE CUIDADO DO SERVIDOR MUNICIPAL: QUEM CUIDA DE QUEM ESTÁ CUIDANDO DA INFRAESTRUTURA DOS SERVIÇOS DA SAÚDE?</a:t>
            </a:r>
            <a:endParaRPr lang="pt-BR" sz="3600" dirty="0">
              <a:solidFill>
                <a:srgbClr val="0089CD"/>
              </a:solidFill>
              <a:latin typeface="Montserrat" panose="00000500000000000000" pitchFamily="2" charset="0"/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5BEFED7-07A6-CA6A-A842-CF3A5DBA92A7}"/>
              </a:ext>
            </a:extLst>
          </p:cNvPr>
          <p:cNvSpPr txBox="1"/>
          <p:nvPr/>
        </p:nvSpPr>
        <p:spPr>
          <a:xfrm>
            <a:off x="845247" y="16466223"/>
            <a:ext cx="9669310" cy="1958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Promover atenção integral à saúde dos servidores do setor da manutenção, reconhecendo suas vulnerabilidades e especificidades laborais</a:t>
            </a:r>
            <a:r>
              <a:rPr lang="pt-BR" sz="2800" dirty="0">
                <a:latin typeface="Montserrat" panose="00000500000000000000" pitchFamily="2" charset="0"/>
                <a:ea typeface="Times New Roman" panose="02020603050405020304" pitchFamily="18" charset="0"/>
              </a:rPr>
              <a:t>.</a:t>
            </a: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.</a:t>
            </a:r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 </a:t>
            </a:r>
            <a:endParaRPr lang="pt-BR" sz="2800" dirty="0">
              <a:latin typeface="Montserrat" panose="00000500000000000000" pitchFamily="2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9BC8C47-243C-E56E-4DC2-E54353E04D3A}"/>
              </a:ext>
            </a:extLst>
          </p:cNvPr>
          <p:cNvSpPr txBox="1"/>
          <p:nvPr/>
        </p:nvSpPr>
        <p:spPr>
          <a:xfrm>
            <a:off x="921956" y="12488544"/>
            <a:ext cx="9489290" cy="1958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Implantação da linha de cuidado voltada à saúde dos servidores municipais, iniciando-se com o setor de manutenção predial.</a:t>
            </a:r>
            <a:endParaRPr lang="pt-BR" sz="2800" dirty="0">
              <a:latin typeface="Montserrat" panose="00000500000000000000" pitchFamily="2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32589FE-4A9B-2288-3ECA-AAAB603BD9E0}"/>
              </a:ext>
            </a:extLst>
          </p:cNvPr>
          <p:cNvSpPr txBox="1"/>
          <p:nvPr/>
        </p:nvSpPr>
        <p:spPr>
          <a:xfrm>
            <a:off x="1633124" y="20893368"/>
            <a:ext cx="8255830" cy="5232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ESTRATIFICAÇÃO DE RISCO 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14" name="Seta: para Baixo 13">
            <a:extLst>
              <a:ext uri="{FF2B5EF4-FFF2-40B4-BE49-F238E27FC236}">
                <a16:creationId xmlns:a16="http://schemas.microsoft.com/office/drawing/2014/main" id="{EF870CAF-566F-D271-84A2-197130954F26}"/>
              </a:ext>
            </a:extLst>
          </p:cNvPr>
          <p:cNvSpPr/>
          <p:nvPr/>
        </p:nvSpPr>
        <p:spPr>
          <a:xfrm>
            <a:off x="5370449" y="21910246"/>
            <a:ext cx="462361" cy="4128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F3FE899-B4E0-27F4-9521-F8F696BCFEC6}"/>
              </a:ext>
            </a:extLst>
          </p:cNvPr>
          <p:cNvSpPr txBox="1"/>
          <p:nvPr/>
        </p:nvSpPr>
        <p:spPr>
          <a:xfrm>
            <a:off x="1806356" y="26249958"/>
            <a:ext cx="8178704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IMPLEMENTAÇÃO DA LINHA DE CUIDADO AO SERVIDOR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18B9327-CFA8-A2D7-5534-774524A8BA19}"/>
              </a:ext>
            </a:extLst>
          </p:cNvPr>
          <p:cNvSpPr txBox="1"/>
          <p:nvPr/>
        </p:nvSpPr>
        <p:spPr>
          <a:xfrm>
            <a:off x="3375828" y="22589554"/>
            <a:ext cx="460814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ACOLHIMENTO 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23" name="Seta: para Baixo 22">
            <a:extLst>
              <a:ext uri="{FF2B5EF4-FFF2-40B4-BE49-F238E27FC236}">
                <a16:creationId xmlns:a16="http://schemas.microsoft.com/office/drawing/2014/main" id="{92B1B759-0678-7814-53D1-C66099627CE4}"/>
              </a:ext>
            </a:extLst>
          </p:cNvPr>
          <p:cNvSpPr/>
          <p:nvPr/>
        </p:nvSpPr>
        <p:spPr>
          <a:xfrm>
            <a:off x="5415531" y="25726670"/>
            <a:ext cx="462361" cy="4128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367B710-3B42-0859-AF2D-EB02E20D5EB8}"/>
              </a:ext>
            </a:extLst>
          </p:cNvPr>
          <p:cNvSpPr txBox="1"/>
          <p:nvPr/>
        </p:nvSpPr>
        <p:spPr>
          <a:xfrm>
            <a:off x="3019619" y="23509267"/>
            <a:ext cx="539459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ESCUTA QUALIFICADA 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B957AB5-2BA2-40E3-7CF6-596EAF883E17}"/>
              </a:ext>
            </a:extLst>
          </p:cNvPr>
          <p:cNvSpPr txBox="1"/>
          <p:nvPr/>
        </p:nvSpPr>
        <p:spPr>
          <a:xfrm>
            <a:off x="1488831" y="24537322"/>
            <a:ext cx="877812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PROFISSIONAIS DA MANUTENÇÃO :</a:t>
            </a:r>
          </a:p>
          <a:p>
            <a:pPr algn="ctr"/>
            <a:r>
              <a:rPr lang="pt-BR" sz="2800" b="1" dirty="0">
                <a:latin typeface="Arial" panose="020B0604020202020204" pitchFamily="34" charset="0"/>
              </a:rPr>
              <a:t>PINTORES, ELETRICISTAS, PEDREIROS...</a:t>
            </a:r>
            <a:endParaRPr lang="pt-BR" sz="2800" b="1" dirty="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ECA431C-5C2C-A154-B9C1-62A779342E11}"/>
              </a:ext>
            </a:extLst>
          </p:cNvPr>
          <p:cNvSpPr txBox="1"/>
          <p:nvPr/>
        </p:nvSpPr>
        <p:spPr>
          <a:xfrm>
            <a:off x="3528554" y="27949486"/>
            <a:ext cx="4376722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ENCAMINHAMENTOS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FF36AF0C-FDA2-BDA9-DE76-5418B68D7AAB}"/>
              </a:ext>
            </a:extLst>
          </p:cNvPr>
          <p:cNvSpPr txBox="1"/>
          <p:nvPr/>
        </p:nvSpPr>
        <p:spPr>
          <a:xfrm>
            <a:off x="2574184" y="28799997"/>
            <a:ext cx="6184834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ORIENTAÇÕES EDUCATIVAS 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34" name="Seta: para Baixo 33">
            <a:extLst>
              <a:ext uri="{FF2B5EF4-FFF2-40B4-BE49-F238E27FC236}">
                <a16:creationId xmlns:a16="http://schemas.microsoft.com/office/drawing/2014/main" id="{3DCF9525-B69B-D612-2E1C-E7441CC43DB5}"/>
              </a:ext>
            </a:extLst>
          </p:cNvPr>
          <p:cNvSpPr/>
          <p:nvPr/>
        </p:nvSpPr>
        <p:spPr>
          <a:xfrm>
            <a:off x="5433347" y="27334868"/>
            <a:ext cx="462361" cy="41283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DC60A606-AD5C-AAC2-555E-B24556B7BAAC}"/>
              </a:ext>
            </a:extLst>
          </p:cNvPr>
          <p:cNvSpPr txBox="1"/>
          <p:nvPr/>
        </p:nvSpPr>
        <p:spPr>
          <a:xfrm>
            <a:off x="2706526" y="29691239"/>
            <a:ext cx="6020778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ESTÍMULO ÀS BOAS PRÁTICAS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4C84AF2A-0073-A790-195F-C0B786242CCE}"/>
              </a:ext>
            </a:extLst>
          </p:cNvPr>
          <p:cNvSpPr txBox="1"/>
          <p:nvPr/>
        </p:nvSpPr>
        <p:spPr>
          <a:xfrm>
            <a:off x="12610762" y="12210509"/>
            <a:ext cx="9577538" cy="1958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O setor é composto apenas por homens, na faixa etária de 25 a 60 anos, onde </a:t>
            </a:r>
            <a:r>
              <a:rPr lang="pt-BR" sz="2800" b="1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33,3% apresentaram alto estresse.</a:t>
            </a:r>
            <a:endParaRPr lang="pt-BR" sz="2800" b="1" dirty="0">
              <a:latin typeface="Montserrat" panose="00000500000000000000" pitchFamily="2" charset="0"/>
            </a:endParaRPr>
          </a:p>
        </p:txBody>
      </p:sp>
      <p:graphicFrame>
        <p:nvGraphicFramePr>
          <p:cNvPr id="69" name="Gráfico 68">
            <a:extLst>
              <a:ext uri="{FF2B5EF4-FFF2-40B4-BE49-F238E27FC236}">
                <a16:creationId xmlns:a16="http://schemas.microsoft.com/office/drawing/2014/main" id="{3A424112-86A9-CED2-5159-E1CD98ED45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183216"/>
              </p:ext>
            </p:extLst>
          </p:nvPr>
        </p:nvGraphicFramePr>
        <p:xfrm>
          <a:off x="11795139" y="14435586"/>
          <a:ext cx="5832649" cy="4284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" name="CaixaDeTexto 70">
            <a:extLst>
              <a:ext uri="{FF2B5EF4-FFF2-40B4-BE49-F238E27FC236}">
                <a16:creationId xmlns:a16="http://schemas.microsoft.com/office/drawing/2014/main" id="{69F7760A-911A-0ACA-0925-31724FEDF4FA}"/>
              </a:ext>
            </a:extLst>
          </p:cNvPr>
          <p:cNvSpPr txBox="1"/>
          <p:nvPr/>
        </p:nvSpPr>
        <p:spPr>
          <a:xfrm>
            <a:off x="12785593" y="20969724"/>
            <a:ext cx="9415398" cy="3897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A experiência mostrou que o acolhimento e a escuta fortalecem vínculos, melhoram o engajamento e pertencimento, rompendo a invisibilidade desses profissionais e superando práticas burocráticas, ao reconhecer o trabalhador como sujeito integral.</a:t>
            </a:r>
            <a:endParaRPr lang="pt-BR" sz="2800" dirty="0">
              <a:latin typeface="Montserrat" panose="00000500000000000000" pitchFamily="2" charset="0"/>
            </a:endParaRP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356674FB-B989-C6DE-AE37-D26B3BEDFFC9}"/>
              </a:ext>
            </a:extLst>
          </p:cNvPr>
          <p:cNvSpPr txBox="1"/>
          <p:nvPr/>
        </p:nvSpPr>
        <p:spPr>
          <a:xfrm>
            <a:off x="12732374" y="26630672"/>
            <a:ext cx="9549687" cy="3251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280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Aptos" panose="020B0004020202020204" pitchFamily="34" charset="0"/>
              </a:rPr>
              <a:t>Essa experiência fortaleceu o cuidado integral, dando visibilidade a trabalhadores antes negligenciados. Foi possível identificar riscos, intervir em problemas de saúde, consolidar vínculos entre servidores e equipe de saúde. </a:t>
            </a:r>
            <a:endParaRPr lang="pt-BR" sz="2800" dirty="0">
              <a:effectLst/>
              <a:latin typeface="Montserrat" panose="00000500000000000000" pitchFamily="2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graphicFrame>
        <p:nvGraphicFramePr>
          <p:cNvPr id="76" name="Gráfico 75">
            <a:extLst>
              <a:ext uri="{FF2B5EF4-FFF2-40B4-BE49-F238E27FC236}">
                <a16:creationId xmlns:a16="http://schemas.microsoft.com/office/drawing/2014/main" id="{49DADBC5-31C5-DAE6-99D7-C96591FF3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8883725"/>
              </p:ext>
            </p:extLst>
          </p:nvPr>
        </p:nvGraphicFramePr>
        <p:xfrm>
          <a:off x="17102063" y="14426769"/>
          <a:ext cx="6130118" cy="492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8" name="CaixaDeTexto 77">
            <a:extLst>
              <a:ext uri="{FF2B5EF4-FFF2-40B4-BE49-F238E27FC236}">
                <a16:creationId xmlns:a16="http://schemas.microsoft.com/office/drawing/2014/main" id="{46F9E22D-50FB-EC79-BA5E-B405FF7BB44A}"/>
              </a:ext>
            </a:extLst>
          </p:cNvPr>
          <p:cNvSpPr txBox="1"/>
          <p:nvPr/>
        </p:nvSpPr>
        <p:spPr>
          <a:xfrm>
            <a:off x="845247" y="32881786"/>
            <a:ext cx="21645090" cy="565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Política Nacional de Saúde do Trabalhador e da Trabalhadora. Brasília: MS, 2012.</a:t>
            </a:r>
          </a:p>
        </p:txBody>
      </p: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9C30C0C9-5728-7E9F-D3C5-935123AC5E76}"/>
              </a:ext>
            </a:extLst>
          </p:cNvPr>
          <p:cNvSpPr txBox="1"/>
          <p:nvPr/>
        </p:nvSpPr>
        <p:spPr>
          <a:xfrm>
            <a:off x="825200" y="33674003"/>
            <a:ext cx="216450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LOPES, Juliana Rodrigues Silva et al. Acolhimento como tecnologia em saúde: Revisão sistemática. </a:t>
            </a:r>
            <a:r>
              <a:rPr lang="pt-BR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Revista de Saúde Pública do Paraná</a:t>
            </a:r>
            <a:r>
              <a:rPr lang="pt-BR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v. 4, n. 2, p. 172-183, 2021.</a:t>
            </a:r>
            <a:endParaRPr lang="pt-BR" sz="2800" dirty="0"/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221899EA-F885-F3BC-C424-96663298A255}"/>
              </a:ext>
            </a:extLst>
          </p:cNvPr>
          <p:cNvSpPr txBox="1"/>
          <p:nvPr/>
        </p:nvSpPr>
        <p:spPr>
          <a:xfrm>
            <a:off x="806387" y="34912979"/>
            <a:ext cx="22407922" cy="972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0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SILVA, </a:t>
            </a:r>
            <a:r>
              <a:rPr lang="pt-BR" sz="2800" b="0" i="0" dirty="0" err="1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Deiviane</a:t>
            </a:r>
            <a:r>
              <a:rPr lang="pt-BR" sz="2800" b="0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 Pereira da et al. Práticas profissionais em saúde do trabalhador na Atenção Primária: desafios para implementação de políticas públicas. </a:t>
            </a:r>
            <a:r>
              <a:rPr lang="pt-BR" sz="2800" b="1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Ciência &amp; </a:t>
            </a:r>
            <a:r>
              <a:rPr lang="pt-BR" sz="2800" b="1" i="0" dirty="0" err="1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saude</a:t>
            </a:r>
            <a:r>
              <a:rPr lang="pt-BR" sz="2800" b="1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 coletiva</a:t>
            </a:r>
            <a:r>
              <a:rPr lang="pt-BR" sz="2800" b="0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, v. 26, p. 6005-6016, 2021.</a:t>
            </a:r>
            <a:endParaRPr lang="pt-BR" sz="2800" dirty="0">
              <a:latin typeface="Montserrat" panose="00000500000000000000" pitchFamily="2" charset="0"/>
            </a:endParaRPr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91D7E11B-3631-F036-82B1-C8E457949B6E}"/>
              </a:ext>
            </a:extLst>
          </p:cNvPr>
          <p:cNvSpPr txBox="1"/>
          <p:nvPr/>
        </p:nvSpPr>
        <p:spPr>
          <a:xfrm>
            <a:off x="785153" y="36170482"/>
            <a:ext cx="208527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0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SILVA, Fernanda França Velo da. Atenção integral em Saúde do Trabalhador: limitações, avanços e desafios. </a:t>
            </a:r>
            <a:r>
              <a:rPr lang="pt-BR" sz="2800" b="1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Revista Brasileira de Saúde Ocupacional</a:t>
            </a:r>
            <a:r>
              <a:rPr lang="pt-BR" sz="2800" b="0" i="0" dirty="0">
                <a:solidFill>
                  <a:srgbClr val="222222"/>
                </a:solidFill>
                <a:effectLst/>
                <a:latin typeface="Montserrat" panose="00000500000000000000" pitchFamily="2" charset="0"/>
              </a:rPr>
              <a:t>, v. 46, p. e12, 2021.</a:t>
            </a:r>
            <a:endParaRPr lang="pt-BR" sz="2800" dirty="0">
              <a:latin typeface="Montserrat" panose="00000500000000000000" pitchFamily="2" charset="0"/>
            </a:endParaRPr>
          </a:p>
        </p:txBody>
      </p:sp>
      <p:sp>
        <p:nvSpPr>
          <p:cNvPr id="85" name="TextBox 56">
            <a:extLst>
              <a:ext uri="{FF2B5EF4-FFF2-40B4-BE49-F238E27FC236}">
                <a16:creationId xmlns:a16="http://schemas.microsoft.com/office/drawing/2014/main" id="{29EFBDEC-0005-39E7-CE04-CB609A0F8447}"/>
              </a:ext>
            </a:extLst>
          </p:cNvPr>
          <p:cNvSpPr txBox="1"/>
          <p:nvPr/>
        </p:nvSpPr>
        <p:spPr>
          <a:xfrm>
            <a:off x="396206" y="6043438"/>
            <a:ext cx="22538503" cy="273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Beatriz Mendes Neta¹*,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José de Siqueira Gonçalves Júnior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Elanne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Marques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Clécia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Gabriela Bezerra</a:t>
            </a:r>
            <a:r>
              <a:rPr lang="pt-BR" sz="2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4</a:t>
            </a:r>
            <a:r>
              <a:rPr lang="pt-BR" sz="2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Danilo Rafael Tavares de Figueredo Santos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Yhorruama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Nascimento Mendonça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Sâmila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Evelly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Tenório da Silva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7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,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Anuska da Silva Bezerra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8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Evandro Sérgio da Silva Júnior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9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Maria Rosana de Souza Ferreira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10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Alexsandro Miranda de Vasconcelos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11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477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Gabriela Paelrdo</cp:lastModifiedBy>
  <cp:revision>13</cp:revision>
  <dcterms:created xsi:type="dcterms:W3CDTF">2025-09-30T13:28:19Z</dcterms:created>
  <dcterms:modified xsi:type="dcterms:W3CDTF">2025-10-31T12:11:52Z</dcterms:modified>
</cp:coreProperties>
</file>