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3402925" cy="40325675"/>
  <p:notesSz cx="6858000" cy="9144000"/>
  <p:defaultTextStyle>
    <a:defPPr>
      <a:defRPr lang="pt-BR"/>
    </a:defPPr>
    <a:lvl1pPr marL="0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0799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41598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62397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283196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03995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24794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745593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566392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01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CD"/>
    <a:srgbClr val="3E4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>
        <p:scale>
          <a:sx n="60" d="100"/>
          <a:sy n="60" d="100"/>
        </p:scale>
        <p:origin x="420" y="-828"/>
      </p:cViewPr>
      <p:guideLst>
        <p:guide orient="horz" pos="12701"/>
        <p:guide pos="73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56735-5B24-45CB-B9C4-4AB3B4AE077D}" type="datetimeFigureOut">
              <a:rPr lang="pt-BR" smtClean="0"/>
              <a:t>31/10/2025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533650" y="1143000"/>
            <a:ext cx="1790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7218E-AE05-4C6F-9803-02FA5158D8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9054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218E-AE05-4C6F-9803-02FA5158D86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111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5220" y="12527099"/>
            <a:ext cx="19892486" cy="8643883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10439" y="22851216"/>
            <a:ext cx="16382048" cy="10305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41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62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8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0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31/10/2025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31/10/2025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6967121" y="1614900"/>
            <a:ext cx="5265658" cy="34407509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70146" y="1614900"/>
            <a:ext cx="15406926" cy="34407509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31/10/2025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31/10/2025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8670" y="25912983"/>
            <a:ext cx="19892486" cy="8009127"/>
          </a:xfrm>
        </p:spPr>
        <p:txBody>
          <a:bodyPr anchor="t"/>
          <a:lstStyle>
            <a:lvl1pPr algn="l">
              <a:defRPr sz="159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48670" y="17091745"/>
            <a:ext cx="19892486" cy="882123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0799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4159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62397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28319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03995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31/10/2025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70146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896487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31/10/2025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026606"/>
            <a:ext cx="10340356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70146" y="12788467"/>
            <a:ext cx="10340356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1888362" y="9026606"/>
            <a:ext cx="10344418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1888362" y="12788467"/>
            <a:ext cx="10344418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31/10/2025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31/10/2025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31/10/2025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0148" y="1605559"/>
            <a:ext cx="7699401" cy="683296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9894" y="1605562"/>
            <a:ext cx="13082885" cy="34416846"/>
          </a:xfrm>
        </p:spPr>
        <p:txBody>
          <a:bodyPr/>
          <a:lstStyle>
            <a:lvl1pPr>
              <a:defRPr sz="127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70148" y="8438524"/>
            <a:ext cx="7699401" cy="27583885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31/10/2025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7137" y="28227972"/>
            <a:ext cx="14041755" cy="333247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87137" y="3603174"/>
            <a:ext cx="14041755" cy="24195405"/>
          </a:xfrm>
        </p:spPr>
        <p:txBody>
          <a:bodyPr/>
          <a:lstStyle>
            <a:lvl1pPr marL="0" indent="0">
              <a:buNone/>
              <a:defRPr sz="12700"/>
            </a:lvl1pPr>
            <a:lvl2pPr marL="1820799" indent="0">
              <a:buNone/>
              <a:defRPr sz="11200"/>
            </a:lvl2pPr>
            <a:lvl3pPr marL="3641598" indent="0">
              <a:buNone/>
              <a:defRPr sz="9600"/>
            </a:lvl3pPr>
            <a:lvl4pPr marL="5462397" indent="0">
              <a:buNone/>
              <a:defRPr sz="8000"/>
            </a:lvl4pPr>
            <a:lvl5pPr marL="7283196" indent="0">
              <a:buNone/>
              <a:defRPr sz="8000"/>
            </a:lvl5pPr>
            <a:lvl6pPr marL="9103995" indent="0">
              <a:buNone/>
              <a:defRPr sz="8000"/>
            </a:lvl6pPr>
            <a:lvl7pPr marL="10924794" indent="0">
              <a:buNone/>
              <a:defRPr sz="8000"/>
            </a:lvl7pPr>
            <a:lvl8pPr marL="12745593" indent="0">
              <a:buNone/>
              <a:defRPr sz="8000"/>
            </a:lvl8pPr>
            <a:lvl9pPr marL="14566392" indent="0">
              <a:buNone/>
              <a:defRPr sz="8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87137" y="31560444"/>
            <a:ext cx="14041755" cy="4732663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31/10/2025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</p:spPr>
        <p:txBody>
          <a:bodyPr vert="horz" lIns="364160" tIns="182080" rIns="364160" bIns="18208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</p:spPr>
        <p:txBody>
          <a:bodyPr vert="horz" lIns="364160" tIns="182080" rIns="364160" bIns="18208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F750F-035A-4D64-A3BE-CB9F7B801768}" type="datetimeFigureOut">
              <a:rPr lang="pt-BR" smtClean="0"/>
              <a:t>31/10/2025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  <p:pic>
        <p:nvPicPr>
          <p:cNvPr id="1026" name="Picture 2" descr="C:\Users\rao656402\Desktop\banner.png"/>
          <p:cNvPicPr>
            <a:picLocks noChangeAspect="1" noChangeArrowheads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1641" y="4763"/>
            <a:ext cx="23399643" cy="403161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41598" rtl="0" eaLnBrk="1" latinLnBrk="0" hangingPunct="1">
        <a:spcBef>
          <a:spcPct val="0"/>
        </a:spcBef>
        <a:buNone/>
        <a:defRPr sz="1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65599" indent="-1365599" algn="l" defTabSz="3641598" rtl="0" eaLnBrk="1" latinLnBrk="0" hangingPunct="1">
        <a:spcBef>
          <a:spcPct val="20000"/>
        </a:spcBef>
        <a:buFont typeface="Arial" pitchFamily="34" charset="0"/>
        <a:buChar char="•"/>
        <a:defRPr sz="12700" kern="1200">
          <a:solidFill>
            <a:schemeClr val="tx1"/>
          </a:solidFill>
          <a:latin typeface="+mn-lt"/>
          <a:ea typeface="+mn-ea"/>
          <a:cs typeface="+mn-cs"/>
        </a:defRPr>
      </a:lvl1pPr>
      <a:lvl2pPr marL="2958798" indent="-1137999" algn="l" defTabSz="3641598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51998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372797" indent="-910400" algn="l" defTabSz="3641598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93596" indent="-910400" algn="l" defTabSz="3641598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14395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35194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655993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476792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0799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41598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62397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283196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03995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24794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745593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566392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/>
          <p:nvPr/>
        </p:nvSpPr>
        <p:spPr>
          <a:xfrm>
            <a:off x="1060044" y="9505653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" name="TextBox 16"/>
          <p:cNvSpPr txBox="1"/>
          <p:nvPr/>
        </p:nvSpPr>
        <p:spPr>
          <a:xfrm>
            <a:off x="1060045" y="11089829"/>
            <a:ext cx="9649072" cy="2090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endParaRPr lang="en-US" sz="2800" dirty="0" smtClean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5486"/>
              </a:lnSpc>
            </a:pPr>
            <a:endParaRPr lang="en-US" sz="28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337"/>
              </a:lnSpc>
            </a:pPr>
            <a:endParaRPr dirty="0"/>
          </a:p>
        </p:txBody>
      </p:sp>
      <p:sp>
        <p:nvSpPr>
          <p:cNvPr id="6" name="TextBox 17"/>
          <p:cNvSpPr txBox="1"/>
          <p:nvPr/>
        </p:nvSpPr>
        <p:spPr>
          <a:xfrm>
            <a:off x="1060044" y="9577662"/>
            <a:ext cx="9489290" cy="732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OBJETIVO DA EXPERIÊNCIA</a:t>
            </a:r>
          </a:p>
        </p:txBody>
      </p:sp>
      <p:sp>
        <p:nvSpPr>
          <p:cNvPr id="10" name="TextBox 55"/>
          <p:cNvSpPr txBox="1"/>
          <p:nvPr/>
        </p:nvSpPr>
        <p:spPr>
          <a:xfrm>
            <a:off x="756246" y="4388356"/>
            <a:ext cx="21818424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5400" b="1" dirty="0">
                <a:solidFill>
                  <a:schemeClr val="tx2">
                    <a:lumMod val="75000"/>
                  </a:schemeClr>
                </a:solidFill>
              </a:rPr>
              <a:t>Implantação de Grupo Técnico para enfrentamento de Óbito Fetal, Infantil e Materno em Ouricuri – PE: Estratégias Integradas de Vigilância e Prevenção</a:t>
            </a:r>
            <a:endParaRPr lang="pt-BR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56"/>
          <p:cNvSpPr txBox="1"/>
          <p:nvPr/>
        </p:nvSpPr>
        <p:spPr>
          <a:xfrm>
            <a:off x="2268414" y="6553325"/>
            <a:ext cx="18290032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86"/>
              </a:lnSpc>
              <a:spcBef>
                <a:spcPct val="0"/>
              </a:spcBef>
            </a:pPr>
            <a:r>
              <a:rPr lang="en-US" sz="3918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Luana</a:t>
            </a:r>
            <a:r>
              <a:rPr lang="en-US" sz="28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Thamirys Pereira de Rezende¹</a:t>
            </a:r>
            <a:r>
              <a:rPr lang="en-US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*, </a:t>
            </a:r>
            <a:r>
              <a:rPr lang="en-US" sz="28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Evangelista José dos Santos Júnior</a:t>
            </a:r>
            <a:r>
              <a:rPr lang="en-US" sz="2800" b="1" baseline="300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Ana Maria </a:t>
            </a:r>
            <a:r>
              <a:rPr lang="en-US" sz="2800" b="1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Parente</a:t>
            </a:r>
            <a:r>
              <a:rPr lang="en-US" sz="28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Brito</a:t>
            </a:r>
            <a:r>
              <a:rPr lang="en-US" sz="2800" b="1" baseline="300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3</a:t>
            </a:r>
            <a:r>
              <a:rPr lang="en-US" sz="28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Edilasy</a:t>
            </a:r>
            <a:r>
              <a:rPr lang="en-US" sz="28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Barbosa Mariz</a:t>
            </a:r>
            <a:r>
              <a:rPr lang="en-US" sz="2800" b="1" baseline="300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4</a:t>
            </a:r>
            <a:r>
              <a:rPr lang="en-US" sz="28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Laiane </a:t>
            </a:r>
            <a:r>
              <a:rPr lang="en-US" sz="2800" b="1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Raimundo</a:t>
            </a:r>
            <a:r>
              <a:rPr lang="en-US" sz="28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Pionório de </a:t>
            </a:r>
            <a:r>
              <a:rPr lang="en-US" sz="2800" b="1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Sá</a:t>
            </a:r>
            <a:r>
              <a:rPr lang="en-US" sz="28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Carneiro</a:t>
            </a:r>
            <a:r>
              <a:rPr lang="en-US" sz="2800" b="1" baseline="300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5</a:t>
            </a:r>
            <a:endParaRPr lang="en-US" sz="2800" b="1" baseline="300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2" name="TextBox 57"/>
          <p:cNvSpPr txBox="1"/>
          <p:nvPr/>
        </p:nvSpPr>
        <p:spPr>
          <a:xfrm>
            <a:off x="756246" y="7183537"/>
            <a:ext cx="21674408" cy="1962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¹Nutricionista 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– </a:t>
            </a:r>
            <a:r>
              <a:rPr lang="en-US" sz="24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Universidade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Federal de Pernambuco 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(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UFP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), Recife, Pernambuco; </a:t>
            </a:r>
            <a:r>
              <a:rPr lang="en-US" sz="2400" baseline="300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Enfermeiro – </a:t>
            </a:r>
            <a:r>
              <a:rPr lang="en-US" sz="24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Faculdade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Leão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Sampaio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Juazeiro do Norte, </a:t>
            </a:r>
            <a:r>
              <a:rPr lang="en-US" sz="24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Ceará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; </a:t>
            </a:r>
            <a:r>
              <a:rPr lang="en-US" sz="2400" baseline="300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3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Enfermeira 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– </a:t>
            </a:r>
            <a:r>
              <a:rPr lang="en-US" sz="24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Universidade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Salgado de Oliveira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Recife, Pernambuco; </a:t>
            </a:r>
            <a:r>
              <a:rPr lang="en-US" sz="2400" baseline="300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4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Enfermeira – </a:t>
            </a:r>
            <a:r>
              <a:rPr lang="en-US" sz="24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Universidade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Federal de Pernambuco (UFPE), 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Recife, 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Pernambuco; </a:t>
            </a:r>
            <a:r>
              <a:rPr lang="en-US" sz="2400" baseline="300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5 </a:t>
            </a:r>
            <a:r>
              <a:rPr lang="en-US" sz="24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Enfermeira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– </a:t>
            </a:r>
            <a:r>
              <a:rPr lang="en-US" sz="24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Universidade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Vale do São Francisco (UNIVASF), </a:t>
            </a:r>
            <a:r>
              <a:rPr lang="en-US" sz="24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Petrolina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Pernambuco.</a:t>
            </a:r>
            <a:endParaRPr lang="en-US" sz="2400" baseline="30000" dirty="0" smtClean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120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*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Autor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correspondente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luanarezendenutri@icloud.com</a:t>
            </a:r>
            <a:endParaRPr lang="en-US" sz="24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044278" y="15338301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16" name="TextBox 16"/>
          <p:cNvSpPr txBox="1"/>
          <p:nvPr/>
        </p:nvSpPr>
        <p:spPr>
          <a:xfrm>
            <a:off x="1044278" y="16375931"/>
            <a:ext cx="9577065" cy="8438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      A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implantação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do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grupo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técnico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envolveu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a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adoção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estratégias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estruturantes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voltadas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à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melhoria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da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atenção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ciclo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gravídico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-puerperal, </a:t>
            </a:r>
            <a:r>
              <a:rPr lang="en-US" sz="28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f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oram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introduzidos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:</a:t>
            </a:r>
          </a:p>
          <a:p>
            <a:pPr marL="457200" indent="-457200" algn="just">
              <a:lnSpc>
                <a:spcPts val="5486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T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estes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rápidos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gravidez</a:t>
            </a:r>
            <a:r>
              <a:rPr lang="en-US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nas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Unidades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Básicas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Saúde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(UBS);</a:t>
            </a:r>
          </a:p>
          <a:p>
            <a:pPr marL="457200" indent="-457200" algn="just">
              <a:lnSpc>
                <a:spcPts val="5486"/>
              </a:lnSpc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Descentralização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exames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USGs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obstétricas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para zona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urbana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e rural;</a:t>
            </a:r>
          </a:p>
          <a:p>
            <a:pPr marL="457200" indent="-457200" algn="just">
              <a:lnSpc>
                <a:spcPts val="5486"/>
              </a:lnSpc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Vagas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exclusivas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exames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laboratoriais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para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gestantes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acompanhadas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no PNAR;</a:t>
            </a:r>
          </a:p>
          <a:p>
            <a:pPr marL="457200" indent="-457200" algn="just">
              <a:lnSpc>
                <a:spcPts val="5486"/>
              </a:lnSpc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Ações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educação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permanente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para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profissionais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da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atenção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primária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(medicos,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enfermeiros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Agentes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Comunitários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Saúde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com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temas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: Pré natal de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risco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habitual,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aleitamento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materno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atenção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recém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nascido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realização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do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curso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</a:t>
            </a:r>
            <a:r>
              <a:rPr lang="en-US" sz="2800" dirty="0" smtClean="0">
                <a:solidFill>
                  <a:srgbClr val="000000"/>
                </a:solidFill>
                <a:latin typeface="Mongolian Baiti" panose="03000500000000000000" pitchFamily="66" charset="0"/>
                <a:ea typeface="Open Sans"/>
                <a:cs typeface="Mongolian Baiti" panose="03000500000000000000" pitchFamily="66" charset="0"/>
                <a:sym typeface="Open Sans"/>
              </a:rPr>
              <a:t> </a:t>
            </a:r>
            <a:r>
              <a:rPr lang="pt-BR" sz="2800" dirty="0" smtClean="0">
                <a:latin typeface="Montserrat"/>
                <a:cs typeface="Mongolian Baiti" panose="03000500000000000000" pitchFamily="66" charset="0"/>
              </a:rPr>
              <a:t>Atenção </a:t>
            </a:r>
            <a:r>
              <a:rPr lang="pt-BR" sz="2800" dirty="0">
                <a:latin typeface="Montserrat"/>
                <a:cs typeface="Mongolian Baiti" panose="03000500000000000000" pitchFamily="66" charset="0"/>
              </a:rPr>
              <a:t>Integrada às Doenças Prevalentes na </a:t>
            </a:r>
            <a:r>
              <a:rPr lang="pt-BR" sz="2800" dirty="0" smtClean="0">
                <a:latin typeface="Montserrat"/>
                <a:cs typeface="Mongolian Baiti" panose="03000500000000000000" pitchFamily="66" charset="0"/>
              </a:rPr>
              <a:t>Infância (AIDPI) e implantação da oficina do óbito.</a:t>
            </a:r>
          </a:p>
          <a:p>
            <a:pPr algn="just">
              <a:lnSpc>
                <a:spcPts val="5486"/>
              </a:lnSpc>
            </a:pPr>
            <a:r>
              <a:rPr lang="pt-BR" sz="2800" dirty="0" smtClean="0">
                <a:solidFill>
                  <a:srgbClr val="000000"/>
                </a:solidFill>
                <a:latin typeface="Montserrat"/>
                <a:ea typeface="Open Sans"/>
                <a:cs typeface="Mongolian Baiti" panose="03000500000000000000" pitchFamily="66" charset="0"/>
                <a:sym typeface="Open Sans"/>
              </a:rPr>
              <a:t>       O grupo técnico passou a se reunir mensalmente para monitoramento contínuo de indicadores e avaliação das ações implementadas.</a:t>
            </a:r>
            <a:endParaRPr lang="en-US" sz="2800" dirty="0" smtClean="0">
              <a:solidFill>
                <a:srgbClr val="000000"/>
              </a:solidFill>
              <a:latin typeface="Montserrat"/>
              <a:ea typeface="Open Sans"/>
              <a:cs typeface="Mongolian Baiti" panose="03000500000000000000" pitchFamily="66" charset="0"/>
              <a:sym typeface="Open Sans"/>
            </a:endParaRPr>
          </a:p>
          <a:p>
            <a:pPr algn="ctr">
              <a:lnSpc>
                <a:spcPts val="5337"/>
              </a:lnSpc>
            </a:pPr>
            <a:endParaRPr dirty="0"/>
          </a:p>
        </p:txBody>
      </p:sp>
      <p:sp>
        <p:nvSpPr>
          <p:cNvPr id="17" name="TextBox 17"/>
          <p:cNvSpPr txBox="1"/>
          <p:nvPr/>
        </p:nvSpPr>
        <p:spPr>
          <a:xfrm>
            <a:off x="1044278" y="15410310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DESCRIÇÃO DA EXPERIÊNCIA</a:t>
            </a:r>
          </a:p>
        </p:txBody>
      </p:sp>
      <p:sp>
        <p:nvSpPr>
          <p:cNvPr id="18" name="Freeform 14"/>
          <p:cNvSpPr/>
          <p:nvPr/>
        </p:nvSpPr>
        <p:spPr>
          <a:xfrm>
            <a:off x="972270" y="27297293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19" name="TextBox 16"/>
          <p:cNvSpPr txBox="1"/>
          <p:nvPr/>
        </p:nvSpPr>
        <p:spPr>
          <a:xfrm>
            <a:off x="972271" y="28449421"/>
            <a:ext cx="9577063" cy="4231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      A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experiência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evidenciou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que a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redução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da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mortalidade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materno-infantil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exige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ações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integradas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contínuas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baseadas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em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dados 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na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corresponsabilidade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das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equipes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. O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processo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revelou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desafios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como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a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rotatividade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profissionais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fragilidades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no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registro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informações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necessidade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sensibilização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permanente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da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rede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Contudo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demonstrou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-se que a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vigilância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ativa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e o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trabalho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intersetorial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fortalecem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o Sistema de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saúde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local,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aprimorando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a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capacidade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resposta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planejamento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.</a:t>
            </a:r>
            <a:endParaRPr dirty="0"/>
          </a:p>
        </p:txBody>
      </p:sp>
      <p:sp>
        <p:nvSpPr>
          <p:cNvPr id="20" name="TextBox 17"/>
          <p:cNvSpPr txBox="1"/>
          <p:nvPr/>
        </p:nvSpPr>
        <p:spPr>
          <a:xfrm>
            <a:off x="972270" y="27369302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APRENDIZADO E ANÁLISE CRÍTICA</a:t>
            </a:r>
          </a:p>
        </p:txBody>
      </p:sp>
      <p:sp>
        <p:nvSpPr>
          <p:cNvPr id="48" name="Freeform 14"/>
          <p:cNvSpPr/>
          <p:nvPr/>
        </p:nvSpPr>
        <p:spPr>
          <a:xfrm>
            <a:off x="12493550" y="9531292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49" name="TextBox 16"/>
          <p:cNvSpPr txBox="1"/>
          <p:nvPr/>
        </p:nvSpPr>
        <p:spPr>
          <a:xfrm>
            <a:off x="12493551" y="10755429"/>
            <a:ext cx="9649072" cy="4911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     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Descrever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a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experiência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da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criação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implementação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do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grupo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técnico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enfrentamento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óbito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fetal,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infantil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materno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em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Ouricuri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– PE,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justificada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pelos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altos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índices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mortalidade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e pela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necessidade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aprimorar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a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qualidade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da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assistência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materno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-infantile. O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grupo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teve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como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propósito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reduzir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mortes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evitáveis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por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meio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da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vigilância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ativa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discussão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sistemática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casos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integração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intersetorial,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fortelecendo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a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articulação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entre a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atenção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primária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especializada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vigilância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em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saúde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.</a:t>
            </a:r>
          </a:p>
          <a:p>
            <a:pPr algn="ctr">
              <a:lnSpc>
                <a:spcPts val="5337"/>
              </a:lnSpc>
            </a:pPr>
            <a:endParaRPr dirty="0"/>
          </a:p>
        </p:txBody>
      </p:sp>
      <p:sp>
        <p:nvSpPr>
          <p:cNvPr id="50" name="TextBox 17"/>
          <p:cNvSpPr txBox="1"/>
          <p:nvPr/>
        </p:nvSpPr>
        <p:spPr>
          <a:xfrm>
            <a:off x="12493550" y="9603301"/>
            <a:ext cx="9489290" cy="742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OBJETIVOS</a:t>
            </a:r>
          </a:p>
        </p:txBody>
      </p:sp>
      <p:sp>
        <p:nvSpPr>
          <p:cNvPr id="51" name="Freeform 14"/>
          <p:cNvSpPr/>
          <p:nvPr/>
        </p:nvSpPr>
        <p:spPr>
          <a:xfrm>
            <a:off x="12477784" y="15363940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2" name="TextBox 16"/>
          <p:cNvSpPr txBox="1"/>
          <p:nvPr/>
        </p:nvSpPr>
        <p:spPr>
          <a:xfrm>
            <a:off x="12493550" y="16414661"/>
            <a:ext cx="9561299" cy="4937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      No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curto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prazo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observou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-se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maior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adesão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das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gestantes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pré natal 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melhor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qualidade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dos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registros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clínicos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Em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médio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prazo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(1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ano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),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espera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-se a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ampliação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da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integração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entre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níveis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atenção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fortalecimento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da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vigilância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com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redução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óbitos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evitáveis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aumento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da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capacidade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analítica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das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equipes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. No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longo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prazo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(2 a 4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anos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),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espera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-se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impacto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positivo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nos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indicadores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mortalidade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na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consolidação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uma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cultura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prevenção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cuidado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integral. O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grupo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técnico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consolidou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-se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como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espaço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permanente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gestão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compartilhada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permitindo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intervenções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rápidas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diante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situações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críticas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.</a:t>
            </a:r>
            <a:endParaRPr dirty="0"/>
          </a:p>
        </p:txBody>
      </p:sp>
      <p:sp>
        <p:nvSpPr>
          <p:cNvPr id="53" name="TextBox 17"/>
          <p:cNvSpPr txBox="1"/>
          <p:nvPr/>
        </p:nvSpPr>
        <p:spPr>
          <a:xfrm>
            <a:off x="12477784" y="15435949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</a:p>
        </p:txBody>
      </p:sp>
      <p:sp>
        <p:nvSpPr>
          <p:cNvPr id="54" name="Freeform 14"/>
          <p:cNvSpPr/>
          <p:nvPr/>
        </p:nvSpPr>
        <p:spPr>
          <a:xfrm>
            <a:off x="12405776" y="27322932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5" name="TextBox 16"/>
          <p:cNvSpPr txBox="1"/>
          <p:nvPr/>
        </p:nvSpPr>
        <p:spPr>
          <a:xfrm>
            <a:off x="12405777" y="28475060"/>
            <a:ext cx="9577063" cy="4937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      A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implantação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do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grupo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técnico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enfrentamento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óbitos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infantis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materno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em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Ouricuri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- PE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consolidou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uma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estratégia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eficaz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vigilância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prevenção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qualificação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da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assistência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. A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articulação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entre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vigilância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atenção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primária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aliada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à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descentralização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serviços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educação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permanente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contribuiu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para a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redução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mortes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evitáveis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Recomenda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-se a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continuidade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das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ações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o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monitoramento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sistemático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dos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indicadores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e a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expansão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da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iniciativa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para outros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municípios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como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modelo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fortalecimento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das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políticas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públicas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voltadas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à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saúde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maternal 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infantil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.</a:t>
            </a:r>
            <a:endParaRPr dirty="0"/>
          </a:p>
        </p:txBody>
      </p:sp>
      <p:sp>
        <p:nvSpPr>
          <p:cNvPr id="56" name="TextBox 17"/>
          <p:cNvSpPr txBox="1"/>
          <p:nvPr/>
        </p:nvSpPr>
        <p:spPr>
          <a:xfrm>
            <a:off x="12405776" y="27394941"/>
            <a:ext cx="984933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CONCLUSÃO E/OU RECOMENDAÇÕES</a:t>
            </a:r>
          </a:p>
        </p:txBody>
      </p:sp>
      <p:sp>
        <p:nvSpPr>
          <p:cNvPr id="57" name="TextBox 58"/>
          <p:cNvSpPr txBox="1"/>
          <p:nvPr/>
        </p:nvSpPr>
        <p:spPr>
          <a:xfrm>
            <a:off x="3996606" y="33412309"/>
            <a:ext cx="14830893" cy="77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572" b="1" dirty="0" err="1">
                <a:solidFill>
                  <a:srgbClr val="000000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Referências</a:t>
            </a:r>
            <a:endParaRPr lang="en-US" sz="4572" b="1" dirty="0">
              <a:solidFill>
                <a:srgbClr val="000000"/>
              </a:solidFill>
              <a:latin typeface="Montserrat" pitchFamily="2" charset="0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8" name="TextBox 59"/>
          <p:cNvSpPr txBox="1"/>
          <p:nvPr/>
        </p:nvSpPr>
        <p:spPr>
          <a:xfrm>
            <a:off x="1026946" y="34334675"/>
            <a:ext cx="9433048" cy="3590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023"/>
              </a:lnSpc>
              <a:spcBef>
                <a:spcPct val="0"/>
              </a:spcBef>
            </a:pPr>
            <a:r>
              <a:rPr lang="pt-BR" sz="2400" dirty="0" smtClean="0">
                <a:latin typeface="Montserrat" pitchFamily="2" charset="0"/>
              </a:rPr>
              <a:t>MAIA</a:t>
            </a:r>
            <a:r>
              <a:rPr lang="pt-BR" sz="2400" dirty="0">
                <a:latin typeface="Montserrat" pitchFamily="2" charset="0"/>
              </a:rPr>
              <a:t>, L. T. DE S.; SOUZA, W. V. DE; MENDES, A. DA C. G. </a:t>
            </a:r>
            <a:r>
              <a:rPr lang="pt-BR" sz="2400" dirty="0" smtClean="0">
                <a:latin typeface="Montserrat" pitchFamily="2" charset="0"/>
              </a:rPr>
              <a:t>Determinantes individuais </a:t>
            </a:r>
            <a:r>
              <a:rPr lang="pt-BR" sz="2400" dirty="0">
                <a:latin typeface="Montserrat" pitchFamily="2" charset="0"/>
              </a:rPr>
              <a:t>e contextuais associados à mortalidade infantil nas capitais </a:t>
            </a:r>
            <a:r>
              <a:rPr lang="pt-BR" sz="2400" dirty="0" smtClean="0">
                <a:latin typeface="Montserrat" pitchFamily="2" charset="0"/>
              </a:rPr>
              <a:t>brasileiras: uma </a:t>
            </a:r>
            <a:r>
              <a:rPr lang="pt-BR" sz="2400" dirty="0">
                <a:latin typeface="Montserrat" pitchFamily="2" charset="0"/>
              </a:rPr>
              <a:t>abordagem </a:t>
            </a:r>
            <a:r>
              <a:rPr lang="pt-BR" sz="2400" dirty="0" err="1">
                <a:latin typeface="Montserrat" pitchFamily="2" charset="0"/>
              </a:rPr>
              <a:t>multinível</a:t>
            </a:r>
            <a:r>
              <a:rPr lang="pt-BR" sz="2400" dirty="0">
                <a:latin typeface="Montserrat" pitchFamily="2" charset="0"/>
              </a:rPr>
              <a:t>. Cadernos de Saúde Pública, v. 36, n. 2, 2020</a:t>
            </a:r>
            <a:r>
              <a:rPr lang="pt-BR" sz="2400" dirty="0" smtClean="0">
                <a:latin typeface="Montserrat" pitchFamily="2" charset="0"/>
              </a:rPr>
              <a:t>.</a:t>
            </a:r>
          </a:p>
          <a:p>
            <a:pPr algn="just">
              <a:lnSpc>
                <a:spcPts val="4023"/>
              </a:lnSpc>
              <a:spcBef>
                <a:spcPct val="0"/>
              </a:spcBef>
            </a:pPr>
            <a:r>
              <a:rPr lang="en-US" sz="2400" dirty="0">
                <a:latin typeface="Montserrat" pitchFamily="2" charset="0"/>
                <a:ea typeface="Open Sans"/>
                <a:cs typeface="Open Sans"/>
                <a:sym typeface="Open Sans"/>
              </a:rPr>
              <a:t>BRASIL. </a:t>
            </a:r>
            <a:r>
              <a:rPr lang="en-US" sz="2400" dirty="0" err="1">
                <a:latin typeface="Montserrat" pitchFamily="2" charset="0"/>
                <a:ea typeface="Open Sans"/>
                <a:cs typeface="Open Sans"/>
                <a:sym typeface="Open Sans"/>
              </a:rPr>
              <a:t>Ministério</a:t>
            </a:r>
            <a:r>
              <a:rPr lang="en-US" sz="2400" dirty="0">
                <a:latin typeface="Montserrat" pitchFamily="2" charset="0"/>
                <a:ea typeface="Open Sans"/>
                <a:cs typeface="Open Sans"/>
                <a:sym typeface="Open Sans"/>
              </a:rPr>
              <a:t> da </a:t>
            </a:r>
            <a:r>
              <a:rPr lang="en-US" sz="2400" dirty="0" err="1">
                <a:latin typeface="Montserrat" pitchFamily="2" charset="0"/>
                <a:ea typeface="Open Sans"/>
                <a:cs typeface="Open Sans"/>
                <a:sym typeface="Open Sans"/>
              </a:rPr>
              <a:t>Saúde</a:t>
            </a:r>
            <a:r>
              <a:rPr lang="en-US" sz="2400" dirty="0">
                <a:latin typeface="Montserrat" pitchFamily="2" charset="0"/>
                <a:ea typeface="Open Sans"/>
                <a:cs typeface="Open Sans"/>
                <a:sym typeface="Open Sans"/>
              </a:rPr>
              <a:t>. </a:t>
            </a:r>
            <a:r>
              <a:rPr lang="en-US" sz="2400" dirty="0" err="1">
                <a:latin typeface="Montserrat" pitchFamily="2" charset="0"/>
                <a:ea typeface="Open Sans"/>
                <a:cs typeface="Open Sans"/>
                <a:sym typeface="Open Sans"/>
              </a:rPr>
              <a:t>Caderno</a:t>
            </a:r>
            <a:r>
              <a:rPr lang="en-US" sz="2400" dirty="0">
                <a:latin typeface="Montserrat" pitchFamily="2" charset="0"/>
                <a:ea typeface="Open Sans"/>
                <a:cs typeface="Open Sans"/>
                <a:sym typeface="Open Sans"/>
              </a:rPr>
              <a:t> do </a:t>
            </a:r>
            <a:r>
              <a:rPr lang="en-US" sz="2400" dirty="0" err="1">
                <a:latin typeface="Montserrat" pitchFamily="2" charset="0"/>
                <a:ea typeface="Open Sans"/>
                <a:cs typeface="Open Sans"/>
                <a:sym typeface="Open Sans"/>
              </a:rPr>
              <a:t>participante</a:t>
            </a:r>
            <a:r>
              <a:rPr lang="en-US" sz="2400" dirty="0">
                <a:latin typeface="Montserrat" pitchFamily="2" charset="0"/>
                <a:ea typeface="Open Sans"/>
                <a:cs typeface="Open Sans"/>
                <a:sym typeface="Open Sans"/>
              </a:rPr>
              <a:t>: AIDPI </a:t>
            </a:r>
            <a:r>
              <a:rPr lang="en-US" sz="2400" dirty="0" err="1">
                <a:latin typeface="Montserrat" pitchFamily="2" charset="0"/>
                <a:ea typeface="Open Sans"/>
                <a:cs typeface="Open Sans"/>
                <a:sym typeface="Open Sans"/>
              </a:rPr>
              <a:t>criança</a:t>
            </a:r>
            <a:r>
              <a:rPr lang="en-US" sz="2400" dirty="0">
                <a:latin typeface="Montserrat" pitchFamily="2" charset="0"/>
                <a:ea typeface="Open Sans"/>
                <a:cs typeface="Open Sans"/>
                <a:sym typeface="Open Sans"/>
              </a:rPr>
              <a:t>: 2 </a:t>
            </a:r>
            <a:r>
              <a:rPr lang="en-US" sz="2400" dirty="0" err="1">
                <a:latin typeface="Montserrat" pitchFamily="2" charset="0"/>
                <a:ea typeface="Open Sans"/>
                <a:cs typeface="Open Sans"/>
                <a:sym typeface="Open Sans"/>
              </a:rPr>
              <a:t>meses</a:t>
            </a:r>
            <a:r>
              <a:rPr lang="en-US" sz="2400" dirty="0">
                <a:latin typeface="Montserrat" pitchFamily="2" charset="0"/>
                <a:ea typeface="Open Sans"/>
                <a:cs typeface="Open Sans"/>
                <a:sym typeface="Open Sans"/>
              </a:rPr>
              <a:t> a 5 </a:t>
            </a:r>
            <a:r>
              <a:rPr lang="en-US" sz="2400" dirty="0" err="1">
                <a:latin typeface="Montserrat" pitchFamily="2" charset="0"/>
                <a:ea typeface="Open Sans"/>
                <a:cs typeface="Open Sans"/>
                <a:sym typeface="Open Sans"/>
              </a:rPr>
              <a:t>anos</a:t>
            </a:r>
            <a:r>
              <a:rPr lang="en-US" sz="2400" dirty="0">
                <a:latin typeface="Montserrat" pitchFamily="2" charset="0"/>
                <a:ea typeface="Open Sans"/>
                <a:cs typeface="Open Sans"/>
                <a:sym typeface="Open Sans"/>
              </a:rPr>
              <a:t>. Brasília: MS, 2017</a:t>
            </a:r>
            <a:r>
              <a:rPr lang="en-US" sz="2400" dirty="0" smtClean="0">
                <a:latin typeface="Montserrat" pitchFamily="2" charset="0"/>
                <a:ea typeface="Open Sans"/>
                <a:cs typeface="Open Sans"/>
                <a:sym typeface="Open Sans"/>
              </a:rPr>
              <a:t>.</a:t>
            </a:r>
            <a:endParaRPr lang="pt-BR" sz="2400" dirty="0" smtClean="0">
              <a:latin typeface="Montserrat" pitchFamily="2" charset="0"/>
            </a:endParaRPr>
          </a:p>
          <a:p>
            <a:pPr algn="just">
              <a:lnSpc>
                <a:spcPts val="4023"/>
              </a:lnSpc>
              <a:spcBef>
                <a:spcPct val="0"/>
              </a:spcBef>
            </a:pPr>
            <a:r>
              <a:rPr lang="pt-BR" sz="2400" dirty="0" smtClean="0">
                <a:latin typeface="Montserrat" pitchFamily="2" charset="0"/>
              </a:rPr>
              <a:t>BRASIL. </a:t>
            </a:r>
            <a:r>
              <a:rPr lang="pt-BR" sz="2400" dirty="0">
                <a:latin typeface="Montserrat" pitchFamily="2" charset="0"/>
              </a:rPr>
              <a:t>Ministério da Saúde. </a:t>
            </a:r>
            <a:r>
              <a:rPr lang="pt-BR" sz="2400" dirty="0" smtClean="0">
                <a:latin typeface="Montserrat" pitchFamily="2" charset="0"/>
              </a:rPr>
              <a:t>Saúde </a:t>
            </a:r>
            <a:r>
              <a:rPr lang="pt-BR" sz="2400" dirty="0">
                <a:latin typeface="Montserrat" pitchFamily="2" charset="0"/>
              </a:rPr>
              <a:t>da criança : aleitamento materno e alimentação </a:t>
            </a:r>
            <a:r>
              <a:rPr lang="pt-BR" sz="2400" dirty="0" smtClean="0">
                <a:latin typeface="Montserrat" pitchFamily="2" charset="0"/>
              </a:rPr>
              <a:t>complementar. Brasília: </a:t>
            </a:r>
            <a:r>
              <a:rPr lang="pt-BR" sz="2400" dirty="0">
                <a:latin typeface="Montserrat" pitchFamily="2" charset="0"/>
              </a:rPr>
              <a:t>Ministério da Saúde, 2015. </a:t>
            </a:r>
            <a:endParaRPr sz="2400" dirty="0">
              <a:latin typeface="Montserrat" pitchFamily="2" charset="0"/>
            </a:endParaRPr>
          </a:p>
        </p:txBody>
      </p:sp>
      <p:sp>
        <p:nvSpPr>
          <p:cNvPr id="59" name="TextBox 60"/>
          <p:cNvSpPr txBox="1"/>
          <p:nvPr/>
        </p:nvSpPr>
        <p:spPr>
          <a:xfrm>
            <a:off x="12421542" y="34335443"/>
            <a:ext cx="9721080" cy="5129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023"/>
              </a:lnSpc>
              <a:spcBef>
                <a:spcPct val="0"/>
              </a:spcBef>
            </a:pPr>
            <a:r>
              <a:rPr lang="pt-BR" sz="2400" dirty="0" smtClean="0">
                <a:latin typeface="Montserrat"/>
              </a:rPr>
              <a:t>BRASIL. Ministério da Saúde. Secretaria de Vigilância em Saúde. Sistema de Informações sobre Mortalidade – SIM. Brasília, DF: Ministério da Saúde, 2025. Disponível em: https://datasus.saude.gov.br/sistema-de-informacoes-sobre-mortalidade-sim/. Acesso em: Janeiro, 2025.</a:t>
            </a:r>
          </a:p>
          <a:p>
            <a:pPr algn="just">
              <a:lnSpc>
                <a:spcPts val="4023"/>
              </a:lnSpc>
              <a:spcBef>
                <a:spcPct val="0"/>
              </a:spcBef>
            </a:pPr>
            <a:r>
              <a:rPr lang="pt-BR" sz="2400" dirty="0">
                <a:latin typeface="Montserrat"/>
              </a:rPr>
              <a:t>BRASIL. Ministério da Saúde. Secretaria de Atenção Primária à Saúde. e-SUS Atenção Primária: Prontuário Eletrônico do Cidadão (PEC). Brasília: Ministério da Saúde, 2024. Sistema eletrônico. Disponível em: [https://sisaps.saude.gov.br/esus/](https://sisaps.saude.gov.br/esus/). Acesso em: </a:t>
            </a:r>
            <a:r>
              <a:rPr lang="pt-BR" sz="2400" dirty="0" smtClean="0">
                <a:latin typeface="Montserrat"/>
              </a:rPr>
              <a:t>Setembro, </a:t>
            </a:r>
            <a:r>
              <a:rPr lang="pt-BR" sz="2400" dirty="0">
                <a:latin typeface="Montserrat"/>
              </a:rPr>
              <a:t>2025.</a:t>
            </a:r>
          </a:p>
          <a:p>
            <a:pPr algn="just">
              <a:lnSpc>
                <a:spcPts val="4023"/>
              </a:lnSpc>
              <a:spcBef>
                <a:spcPct val="0"/>
              </a:spcBef>
            </a:pPr>
            <a:endParaRPr lang="pt-BR" sz="2400" dirty="0" smtClean="0">
              <a:latin typeface="Montserrat"/>
            </a:endParaRPr>
          </a:p>
          <a:p>
            <a:pPr algn="just">
              <a:lnSpc>
                <a:spcPts val="4023"/>
              </a:lnSpc>
              <a:spcBef>
                <a:spcPct val="0"/>
              </a:spcBef>
            </a:pPr>
            <a:endParaRPr lang="en-US" sz="2400" dirty="0" smtClean="0"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4023"/>
              </a:lnSpc>
              <a:spcBef>
                <a:spcPct val="0"/>
              </a:spcBef>
            </a:pPr>
            <a:endParaRPr sz="2400" dirty="0">
              <a:latin typeface="Montserrat" pitchFamily="2" charset="0"/>
            </a:endParaRPr>
          </a:p>
          <a:p>
            <a:pPr algn="just">
              <a:lnSpc>
                <a:spcPts val="4023"/>
              </a:lnSpc>
              <a:spcBef>
                <a:spcPct val="0"/>
              </a:spcBef>
            </a:pPr>
            <a:endParaRPr sz="2400" dirty="0">
              <a:solidFill>
                <a:srgbClr val="FF0000"/>
              </a:solidFill>
              <a:latin typeface="Montserrat" pitchFamily="2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44278" y="10696492"/>
            <a:ext cx="9593304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486"/>
              </a:lnSpc>
            </a:pP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     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Implantação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um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grupo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técnico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municipal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voltado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à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vigilância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análise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prevenção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óbitos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fetais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infantis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maternos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no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município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Ouricuri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– PE.</a:t>
            </a:r>
          </a:p>
          <a:p>
            <a:pPr algn="just">
              <a:lnSpc>
                <a:spcPts val="5486"/>
              </a:lnSpc>
            </a:pPr>
            <a:endParaRPr lang="en-US" sz="28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5486"/>
              </a:lnSpc>
            </a:pPr>
            <a:endParaRPr lang="en-US" sz="28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0" b="4641"/>
          <a:stretch/>
        </p:blipFill>
        <p:spPr>
          <a:xfrm>
            <a:off x="1389320" y="24123277"/>
            <a:ext cx="3039334" cy="2527475"/>
          </a:xfrm>
          <a:prstGeom prst="rect">
            <a:avLst/>
          </a:prstGeom>
          <a:effectLst>
            <a:softEdge rad="12700"/>
          </a:effectLst>
          <a:scene3d>
            <a:camera prst="orthographicFront"/>
            <a:lightRig rig="threePt" dir="t"/>
          </a:scene3d>
          <a:sp3d contourW="63500"/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5430" r="7003" b="7161"/>
          <a:stretch/>
        </p:blipFill>
        <p:spPr>
          <a:xfrm>
            <a:off x="5575055" y="24134718"/>
            <a:ext cx="4326207" cy="2517650"/>
          </a:xfrm>
          <a:prstGeom prst="rect">
            <a:avLst/>
          </a:prstGeom>
          <a:scene3d>
            <a:camera prst="orthographicFront"/>
            <a:lightRig rig="threePt" dir="t"/>
          </a:scene3d>
          <a:sp3d contourW="63500"/>
        </p:spPr>
      </p:pic>
      <p:sp>
        <p:nvSpPr>
          <p:cNvPr id="14" name="Retângulo 13"/>
          <p:cNvSpPr/>
          <p:nvPr/>
        </p:nvSpPr>
        <p:spPr>
          <a:xfrm>
            <a:off x="1331837" y="26715565"/>
            <a:ext cx="3888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err="1" smtClean="0">
                <a:solidFill>
                  <a:srgbClr val="000000"/>
                </a:solidFill>
                <a:latin typeface="Montserrat" pitchFamily="2" charset="0"/>
                <a:sym typeface="Open Sans"/>
              </a:rPr>
              <a:t>Figura</a:t>
            </a:r>
            <a:r>
              <a:rPr lang="en-US" sz="1800" b="1" dirty="0" smtClean="0">
                <a:solidFill>
                  <a:srgbClr val="000000"/>
                </a:solidFill>
                <a:latin typeface="Montserrat" pitchFamily="2" charset="0"/>
                <a:sym typeface="Open Sans"/>
              </a:rPr>
              <a:t> 1 – </a:t>
            </a:r>
            <a:r>
              <a:rPr lang="en-US" sz="1800" b="1" dirty="0" err="1" smtClean="0">
                <a:solidFill>
                  <a:srgbClr val="000000"/>
                </a:solidFill>
                <a:latin typeface="Montserrat" pitchFamily="2" charset="0"/>
                <a:sym typeface="Open Sans"/>
              </a:rPr>
              <a:t>Oficina</a:t>
            </a:r>
            <a:r>
              <a:rPr lang="en-US" sz="1800" b="1" dirty="0" smtClean="0">
                <a:solidFill>
                  <a:srgbClr val="000000"/>
                </a:solidFill>
                <a:latin typeface="Montserrat" pitchFamily="2" charset="0"/>
                <a:sym typeface="Open Sans"/>
              </a:rPr>
              <a:t> do </a:t>
            </a:r>
            <a:r>
              <a:rPr lang="en-US" sz="1800" b="1" dirty="0" err="1" smtClean="0">
                <a:solidFill>
                  <a:srgbClr val="000000"/>
                </a:solidFill>
                <a:latin typeface="Montserrat" pitchFamily="2" charset="0"/>
                <a:sym typeface="Open Sans"/>
              </a:rPr>
              <a:t>óbito</a:t>
            </a:r>
            <a:endParaRPr lang="pt-BR" sz="1800" b="1" dirty="0"/>
          </a:p>
        </p:txBody>
      </p:sp>
      <p:sp>
        <p:nvSpPr>
          <p:cNvPr id="33" name="Retângulo 32"/>
          <p:cNvSpPr/>
          <p:nvPr/>
        </p:nvSpPr>
        <p:spPr>
          <a:xfrm>
            <a:off x="5508301" y="26778281"/>
            <a:ext cx="3888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err="1" smtClean="0">
                <a:solidFill>
                  <a:srgbClr val="000000"/>
                </a:solidFill>
                <a:latin typeface="Montserrat" pitchFamily="2" charset="0"/>
                <a:sym typeface="Open Sans"/>
              </a:rPr>
              <a:t>Figura</a:t>
            </a:r>
            <a:r>
              <a:rPr lang="en-US" sz="1800" b="1" dirty="0" smtClean="0">
                <a:solidFill>
                  <a:srgbClr val="000000"/>
                </a:solidFill>
                <a:latin typeface="Montserrat" pitchFamily="2" charset="0"/>
                <a:sym typeface="Open Sans"/>
              </a:rPr>
              <a:t> 2 – </a:t>
            </a:r>
            <a:r>
              <a:rPr lang="en-US" sz="1800" b="1" dirty="0" err="1" smtClean="0">
                <a:solidFill>
                  <a:srgbClr val="000000"/>
                </a:solidFill>
                <a:latin typeface="Montserrat" pitchFamily="2" charset="0"/>
                <a:sym typeface="Open Sans"/>
              </a:rPr>
              <a:t>Capacitação</a:t>
            </a:r>
            <a:r>
              <a:rPr lang="en-US" sz="1800" b="1" dirty="0" smtClean="0">
                <a:solidFill>
                  <a:srgbClr val="000000"/>
                </a:solidFill>
                <a:latin typeface="Montserrat" pitchFamily="2" charset="0"/>
                <a:sym typeface="Open Sans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Montserrat" pitchFamily="2" charset="0"/>
                <a:sym typeface="Open Sans"/>
              </a:rPr>
              <a:t>em</a:t>
            </a:r>
            <a:r>
              <a:rPr lang="en-US" sz="1800" b="1" dirty="0" smtClean="0">
                <a:solidFill>
                  <a:srgbClr val="000000"/>
                </a:solidFill>
                <a:latin typeface="Montserrat" pitchFamily="2" charset="0"/>
                <a:sym typeface="Open Sans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Montserrat" pitchFamily="2" charset="0"/>
                <a:sym typeface="Open Sans"/>
              </a:rPr>
              <a:t>Aleitamento</a:t>
            </a:r>
            <a:r>
              <a:rPr lang="en-US" sz="1800" b="1" dirty="0" smtClean="0">
                <a:solidFill>
                  <a:srgbClr val="000000"/>
                </a:solidFill>
                <a:latin typeface="Montserrat" pitchFamily="2" charset="0"/>
                <a:sym typeface="Open Sans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Montserrat" pitchFamily="2" charset="0"/>
                <a:sym typeface="Open Sans"/>
              </a:rPr>
              <a:t>Materno</a:t>
            </a:r>
            <a:endParaRPr lang="pt-BR" sz="1800" b="1" dirty="0"/>
          </a:p>
        </p:txBody>
      </p:sp>
      <p:pic>
        <p:nvPicPr>
          <p:cNvPr id="31" name="Imagem 30"/>
          <p:cNvPicPr/>
          <p:nvPr/>
        </p:nvPicPr>
        <p:blipFill rotWithShape="1">
          <a:blip r:embed="rId5"/>
          <a:srcRect l="7712" t="30469" r="8955" b="3834"/>
          <a:stretch/>
        </p:blipFill>
        <p:spPr bwMode="auto">
          <a:xfrm>
            <a:off x="12493550" y="22068635"/>
            <a:ext cx="9761555" cy="428689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 contourW="63500"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2781583" y="21684130"/>
            <a:ext cx="48478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000000"/>
                </a:solidFill>
                <a:latin typeface="Montserrat" pitchFamily="2" charset="0"/>
                <a:sym typeface="Open Sans"/>
              </a:rPr>
              <a:t>Tabela</a:t>
            </a:r>
            <a:r>
              <a:rPr lang="en-US" sz="2000" b="1" dirty="0" smtClean="0">
                <a:solidFill>
                  <a:srgbClr val="000000"/>
                </a:solidFill>
                <a:latin typeface="Montserrat" pitchFamily="2" charset="0"/>
                <a:sym typeface="Open Sans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Montserrat" pitchFamily="2" charset="0"/>
                <a:sym typeface="Open Sans"/>
              </a:rPr>
              <a:t>1 – </a:t>
            </a:r>
            <a:r>
              <a:rPr lang="en-US" sz="2000" b="1" dirty="0" err="1" smtClean="0">
                <a:solidFill>
                  <a:srgbClr val="000000"/>
                </a:solidFill>
                <a:latin typeface="Montserrat" pitchFamily="2" charset="0"/>
                <a:sym typeface="Open Sans"/>
              </a:rPr>
              <a:t>Número</a:t>
            </a:r>
            <a:r>
              <a:rPr lang="en-US" sz="2000" b="1" dirty="0" smtClean="0">
                <a:solidFill>
                  <a:srgbClr val="000000"/>
                </a:solidFill>
                <a:latin typeface="Montserrat" pitchFamily="2" charset="0"/>
                <a:sym typeface="Open Sans"/>
              </a:rPr>
              <a:t> de </a:t>
            </a:r>
            <a:r>
              <a:rPr lang="en-US" sz="2000" b="1" dirty="0" err="1" smtClean="0">
                <a:solidFill>
                  <a:srgbClr val="000000"/>
                </a:solidFill>
                <a:latin typeface="Montserrat" pitchFamily="2" charset="0"/>
                <a:sym typeface="Open Sans"/>
              </a:rPr>
              <a:t>Consultas</a:t>
            </a:r>
            <a:r>
              <a:rPr lang="en-US" sz="2000" b="1" dirty="0" smtClean="0">
                <a:solidFill>
                  <a:srgbClr val="000000"/>
                </a:solidFill>
                <a:latin typeface="Montserrat" pitchFamily="2" charset="0"/>
                <a:sym typeface="Open Sans"/>
              </a:rPr>
              <a:t> de Pré Natal - </a:t>
            </a:r>
            <a:r>
              <a:rPr lang="en-US" sz="2000" b="1" dirty="0" err="1" smtClean="0">
                <a:solidFill>
                  <a:srgbClr val="000000"/>
                </a:solidFill>
                <a:latin typeface="Montserrat" pitchFamily="2" charset="0"/>
                <a:sym typeface="Open Sans"/>
              </a:rPr>
              <a:t>Ouricuri</a:t>
            </a:r>
            <a:r>
              <a:rPr lang="en-US" sz="2000" b="1" dirty="0" smtClean="0">
                <a:solidFill>
                  <a:srgbClr val="000000"/>
                </a:solidFill>
                <a:latin typeface="Montserrat" pitchFamily="2" charset="0"/>
                <a:sym typeface="Open Sans"/>
              </a:rPr>
              <a:t> - PE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877</Words>
  <Application>Microsoft Office PowerPoint</Application>
  <PresentationFormat>Personalizar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Arial</vt:lpstr>
      <vt:lpstr>Calibri</vt:lpstr>
      <vt:lpstr>League Spartan</vt:lpstr>
      <vt:lpstr>Mongolian Baiti</vt:lpstr>
      <vt:lpstr>Montserrat</vt:lpstr>
      <vt:lpstr>Open Sans</vt:lpstr>
      <vt:lpstr>Wingdings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rao656402</dc:creator>
  <cp:lastModifiedBy>Usuário</cp:lastModifiedBy>
  <cp:revision>37</cp:revision>
  <cp:lastPrinted>2025-10-31T14:43:39Z</cp:lastPrinted>
  <dcterms:created xsi:type="dcterms:W3CDTF">2025-09-30T13:28:19Z</dcterms:created>
  <dcterms:modified xsi:type="dcterms:W3CDTF">2025-10-31T14:50:56Z</dcterms:modified>
</cp:coreProperties>
</file>