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54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72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27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45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54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72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26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701" userDrawn="1">
          <p15:clr>
            <a:srgbClr val="A4A3A4"/>
          </p15:clr>
        </p15:guide>
        <p15:guide id="2" pos="73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>
        <p:scale>
          <a:sx n="35" d="100"/>
          <a:sy n="35" d="100"/>
        </p:scale>
        <p:origin x="-1374" y="521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7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545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72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27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45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545" indent="0">
              <a:buNone/>
              <a:defRPr sz="11200"/>
            </a:lvl2pPr>
            <a:lvl3pPr marL="3641725" indent="0">
              <a:buNone/>
              <a:defRPr sz="9600"/>
            </a:lvl3pPr>
            <a:lvl4pPr marL="5462270" indent="0">
              <a:buNone/>
              <a:defRPr sz="8000"/>
            </a:lvl4pPr>
            <a:lvl5pPr marL="7283450" indent="0">
              <a:buNone/>
              <a:defRPr sz="8000"/>
            </a:lvl5pPr>
            <a:lvl6pPr marL="9103995" indent="0">
              <a:buNone/>
              <a:defRPr sz="8000"/>
            </a:lvl6pPr>
            <a:lvl7pPr marL="10924540" indent="0">
              <a:buNone/>
              <a:defRPr sz="8000"/>
            </a:lvl7pPr>
            <a:lvl8pPr marL="12745720" indent="0">
              <a:buNone/>
              <a:defRPr sz="8000"/>
            </a:lvl8pPr>
            <a:lvl9pPr marL="14566265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725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885" indent="-1365885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9100" indent="-113792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231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86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40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58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3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631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85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54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72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27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45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54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72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26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2090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/>
              <a:t>Analisar e discutir óbitos por HIV/AIDS para fortalecer a vigilância e prevenção na XII Gerência Regional de Saúde (GERES).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5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731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124398" y="4033045"/>
            <a:ext cx="19298144" cy="35086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IMPLANTAÇÃO DO PRIMEIRO COMITÊ DE DISCURSÃO DE ÓBITO  POR HIV/AIDS NA XII GERÊNCIA DE REGIONAL DE SAÚDE DE PERNAMBUCO: EXPERIÊNCIA E ANÁLISE DOS DADOS 2020-2025.</a:t>
            </a:r>
            <a:endParaRPr lang="pt-BR" sz="3600" b="1" dirty="0" smtClean="0"/>
          </a:p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</a:t>
            </a:r>
            <a:endParaRPr lang="en-US" sz="4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1116286" y="6409309"/>
            <a:ext cx="20810312" cy="2115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5"/>
              </a:lnSpc>
              <a:spcBef>
                <a:spcPct val="0"/>
              </a:spcBef>
            </a:pPr>
            <a:r>
              <a:rPr lang="en-US" sz="2800" b="1" i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pt-BR" sz="2800" b="1" i="1" dirty="0" err="1" smtClean="0">
                <a:latin typeface="Montserrat"/>
              </a:rPr>
              <a:t>Mariane</a:t>
            </a:r>
            <a:r>
              <a:rPr lang="pt-BR" sz="2800" b="1" i="1" dirty="0" smtClean="0">
                <a:latin typeface="Montserrat"/>
              </a:rPr>
              <a:t> Tavares Barbosa de Lima¹*, Camilla de Sena Guerra Bulhões¹, </a:t>
            </a:r>
            <a:r>
              <a:rPr lang="pt-BR" sz="2800" b="1" i="1" dirty="0" err="1" smtClean="0">
                <a:latin typeface="Montserrat"/>
              </a:rPr>
              <a:t>Kaique</a:t>
            </a:r>
            <a:r>
              <a:rPr lang="pt-BR" sz="2800" b="1" i="1" dirty="0" smtClean="0">
                <a:latin typeface="Montserrat"/>
              </a:rPr>
              <a:t> Bruno Ferreira Bezerra¹, Cíntia Regina de Assis Oliveira¹, </a:t>
            </a:r>
            <a:r>
              <a:rPr lang="pt-BR" sz="2800" b="1" i="1" dirty="0" err="1" smtClean="0">
                <a:latin typeface="Montserrat"/>
              </a:rPr>
              <a:t>Grazielle</a:t>
            </a:r>
            <a:r>
              <a:rPr lang="pt-BR" sz="2800" b="1" i="1" dirty="0" smtClean="0">
                <a:latin typeface="Montserrat"/>
              </a:rPr>
              <a:t> dos Santos Vasconcelos¹, Maria Eduarda Pereira de Almeida¹, Ana Flávia Gouveia Barbosa¹, Juliana Karla da Purificação¹, Alexandra Azevedo Araújo da Luz¹, </a:t>
            </a:r>
            <a:r>
              <a:rPr lang="pt-BR" sz="2800" b="1" i="1" dirty="0" err="1" smtClean="0">
                <a:latin typeface="Montserrat"/>
              </a:rPr>
              <a:t>Cintya</a:t>
            </a:r>
            <a:r>
              <a:rPr lang="pt-BR" sz="2800" b="1" i="1" dirty="0" smtClean="0">
                <a:latin typeface="Montserrat"/>
              </a:rPr>
              <a:t> Regina Pereira dos Santos¹</a:t>
            </a:r>
            <a:endParaRPr lang="en-US" sz="2800" b="1" i="1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1620342" y="8425533"/>
            <a:ext cx="1951416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pt-BR" sz="2400" dirty="0" smtClean="0">
                <a:latin typeface="Montserrat"/>
              </a:rPr>
              <a:t>¹ XII Gerência Regional de Saúde (XII GERES), Goiana, Pernambuco, Brasil.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Autora</a:t>
            </a:r>
            <a:r>
              <a:rPr lang="en-US" sz="2400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correspondente: tavares.mariane@gmail.com</a:t>
            </a:r>
            <a:endParaRPr lang="en-US" sz="24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8578661"/>
            <a:ext cx="9649072" cy="44575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/>
              <a:t>O Comitê foi criado para revisar sistematicamente todos os óbitos por HIV/AIDS da região, envolvendo equipe multiprofissional. Foram analisados prontuários e dados epidemiológicos, discutindo fatores clínicos, sociais e assistenciais. A experiência buscou promover integração entre serviços, padronizar registros e orientar ações preventivas e educativas voltadas à população afetada.</a:t>
            </a:r>
            <a:endParaRPr lang="pt-BR" sz="2800"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505056" cy="731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1917045" y="9857740"/>
            <a:ext cx="10209530" cy="1050925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1989435" y="11450320"/>
            <a:ext cx="10132695" cy="4524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/>
              <a:t>O Comitê demonstrou ser uma ferramenta essencial para qualificar a vigilância e a atenção clínica. Evidenciou a importância da integração intersetorial, da capacitação contínua das equipes e da revisão de protocolos clínicos. Desafios incluem manutenção de recursos, engajamento dos profissionais e atualização constante dos dados, mas o processo promoveu maior consciência sobre determinantes sociais e clínicos de óbitos por HIV/AIDS.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11989520" y="10082039"/>
            <a:ext cx="9849330" cy="731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 smtClean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APRENDIZADO E ANÁLISE CRÍTICA</a:t>
            </a:r>
            <a:endParaRPr lang="en-US" sz="4000" dirty="0">
              <a:solidFill>
                <a:srgbClr val="FFFFFF"/>
              </a:solidFill>
              <a:latin typeface="Montserrat"/>
              <a:ea typeface="Open Sans"/>
              <a:cs typeface="Open Sans"/>
              <a:sym typeface="Open Sans"/>
            </a:endParaRPr>
          </a:p>
        </p:txBody>
      </p:sp>
      <p:sp>
        <p:nvSpPr>
          <p:cNvPr id="48" name="Freeform 14"/>
          <p:cNvSpPr/>
          <p:nvPr/>
        </p:nvSpPr>
        <p:spPr>
          <a:xfrm>
            <a:off x="1043865" y="1260214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060376" y="14186328"/>
            <a:ext cx="9649072" cy="3338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/>
              <a:t>Implantar o Comitê de Discussão de Óbito por HIV/AIDS visando identificar causas, fatores de risco e lacunas no cuidado; qualificar a atenção à pessoa vivendo com HIV/AIDS; e subsidiar estratégias de prevenção e manejo clínico na região.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5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043865" y="12689395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900430" y="23655655"/>
            <a:ext cx="9809480" cy="1050925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884555" y="25090755"/>
            <a:ext cx="9824720" cy="4801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00" dirty="0" smtClean="0"/>
              <a:t>Em 2024, a XII GERES, apresentou variações significativas na ocorrência de óbitos por HIV/AIDS entre os municípios, com destaque para Goiana (5 óbitos; 4,1/100 mil hab.). Condado, </a:t>
            </a:r>
            <a:r>
              <a:rPr lang="pt-BR" sz="2600" dirty="0" err="1" smtClean="0"/>
              <a:t>Timbaúba</a:t>
            </a:r>
            <a:r>
              <a:rPr lang="pt-BR" sz="2600" dirty="0" smtClean="0"/>
              <a:t> e </a:t>
            </a:r>
            <a:r>
              <a:rPr lang="pt-BR" sz="2600" dirty="0" err="1" smtClean="0"/>
              <a:t>Macaparana</a:t>
            </a:r>
            <a:r>
              <a:rPr lang="pt-BR" sz="2600" dirty="0" smtClean="0"/>
              <a:t> também apresentaram taxas relevantes. A criação do Comitê de Discussão de Óbito por HIV/AIDS permitiu análises intersetoriais que identificaram atraso no diagnóstico, falhas na adesão e desigualdades de acesso, orientando intervenções e fortalecendo o cuidado às pessoas vivendo com HIV.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044609" y="2360468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1916410" y="23500715"/>
            <a:ext cx="10209530" cy="1050925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1973560" y="24653240"/>
            <a:ext cx="10081260" cy="4561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/>
              <a:t>O Comitê de Óbito por HIV/AIDS mostrou-se eficaz na identificação de lacunas assistenciais e na proposição de medidas preventivas. Recomenda-se a continuidade do comitê, ampliação da capacitação profissional, fortalecimento da adesão ao tratamento e integração entre serviços de saúde e assistência social para reduzir óbitos e melhorar a qualidade de vida das pessoas vivendo com HIV.</a:t>
            </a:r>
          </a:p>
          <a:p>
            <a:pPr algn="just">
              <a:lnSpc>
                <a:spcPts val="5335"/>
              </a:lnSpc>
            </a:pPr>
            <a:endParaRPr sz="2800" dirty="0"/>
          </a:p>
        </p:txBody>
      </p:sp>
      <p:sp>
        <p:nvSpPr>
          <p:cNvPr id="56" name="TextBox 17"/>
          <p:cNvSpPr txBox="1"/>
          <p:nvPr/>
        </p:nvSpPr>
        <p:spPr>
          <a:xfrm>
            <a:off x="11989435" y="23655655"/>
            <a:ext cx="10029825" cy="72644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CONCLUSÃO </a:t>
            </a:r>
            <a:r>
              <a:rPr lang="pt-BR" alt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e/ou </a:t>
            </a: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11952605" y="29071570"/>
            <a:ext cx="10102215" cy="820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0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0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1916410" y="30027880"/>
            <a:ext cx="10353040" cy="8310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 smtClean="0">
                <a:latin typeface="Montserrat"/>
              </a:rPr>
              <a:t>BRASIL. Secretaria Estadual de Saúde de Pernambuco. </a:t>
            </a:r>
            <a:r>
              <a:rPr lang="pt-BR" sz="2400" i="1" dirty="0" smtClean="0">
                <a:latin typeface="Montserrat"/>
              </a:rPr>
              <a:t>Plano Estadual de Enfrentamento às IST/HIV/AIDS e Hepatites Virais – 2021–2025.</a:t>
            </a:r>
            <a:r>
              <a:rPr lang="pt-BR" sz="2400" dirty="0" smtClean="0">
                <a:latin typeface="Montserrat"/>
              </a:rPr>
              <a:t> Recife: SES/PE, 2021.</a:t>
            </a:r>
          </a:p>
          <a:p>
            <a:pPr algn="just">
              <a:lnSpc>
                <a:spcPct val="150000"/>
              </a:lnSpc>
            </a:pPr>
            <a:r>
              <a:rPr lang="pt-BR" sz="2400" dirty="0" smtClean="0">
                <a:latin typeface="Montserrat"/>
              </a:rPr>
              <a:t>OPAS – ORGANIZAÇÃO PAN-AMERICANA DA SAÚDE. </a:t>
            </a:r>
            <a:r>
              <a:rPr lang="pt-BR" sz="2400" i="1" dirty="0" smtClean="0">
                <a:latin typeface="Montserrat"/>
              </a:rPr>
              <a:t>Eliminação da AIDS como problema de saúde pública: diretrizes e metas globais até 2030.</a:t>
            </a:r>
            <a:r>
              <a:rPr lang="pt-BR" sz="2400" dirty="0" smtClean="0">
                <a:latin typeface="Montserrat"/>
              </a:rPr>
              <a:t> Brasília, DF: OPAS/OMS, 2023.</a:t>
            </a:r>
          </a:p>
          <a:p>
            <a:pPr algn="just">
              <a:lnSpc>
                <a:spcPct val="150000"/>
              </a:lnSpc>
            </a:pPr>
            <a:r>
              <a:rPr lang="pt-BR" sz="2400" dirty="0" smtClean="0">
                <a:latin typeface="Montserrat"/>
                <a:sym typeface="+mn-ea"/>
              </a:rPr>
              <a:t>BRASIL. Ministério da Saúde. </a:t>
            </a:r>
            <a:r>
              <a:rPr lang="pt-BR" sz="2400" i="1" dirty="0" smtClean="0">
                <a:latin typeface="Montserrat"/>
                <a:sym typeface="+mn-ea"/>
              </a:rPr>
              <a:t>Manual de recomendações para o manejo da infecção pelo HIV em adultos.</a:t>
            </a:r>
            <a:r>
              <a:rPr lang="pt-BR" sz="2400" dirty="0" smtClean="0">
                <a:latin typeface="Montserrat"/>
                <a:sym typeface="+mn-ea"/>
              </a:rPr>
              <a:t> Brasília, DF: Ministério da Saúde, Secretaria de Vigilância em Saúde, 2022.</a:t>
            </a:r>
            <a:endParaRPr lang="pt-BR" sz="2400" dirty="0" smtClean="0">
              <a:latin typeface="Montserrat"/>
            </a:endParaRPr>
          </a:p>
          <a:p>
            <a:pPr algn="just">
              <a:lnSpc>
                <a:spcPct val="150000"/>
              </a:lnSpc>
            </a:pPr>
            <a:r>
              <a:rPr lang="pt-BR" sz="2400" dirty="0" smtClean="0">
                <a:latin typeface="Montserrat"/>
                <a:sym typeface="+mn-ea"/>
              </a:rPr>
              <a:t>BRASIL. Ministério da Saúde. </a:t>
            </a:r>
            <a:r>
              <a:rPr lang="pt-BR" sz="2400" i="1" dirty="0" smtClean="0">
                <a:latin typeface="Montserrat"/>
                <a:sym typeface="+mn-ea"/>
              </a:rPr>
              <a:t>Guia de Vigilância em Saúde: volume 2.</a:t>
            </a:r>
            <a:r>
              <a:rPr lang="pt-BR" sz="2400" dirty="0" smtClean="0">
                <a:latin typeface="Montserrat"/>
                <a:sym typeface="+mn-ea"/>
              </a:rPr>
              <a:t> 5. ed. Brasília, DF: Ministério da Saúde, 2022.</a:t>
            </a:r>
            <a:endParaRPr lang="pt-BR" sz="2400" dirty="0" smtClean="0">
              <a:latin typeface="Montserrat"/>
            </a:endParaRPr>
          </a:p>
          <a:p>
            <a:pPr algn="just">
              <a:lnSpc>
                <a:spcPct val="150000"/>
              </a:lnSpc>
            </a:pPr>
            <a:r>
              <a:rPr lang="pt-BR" sz="2400" dirty="0" smtClean="0">
                <a:latin typeface="Montserrat"/>
                <a:sym typeface="+mn-ea"/>
              </a:rPr>
              <a:t>BRASIL. Ministério da Saúde. </a:t>
            </a:r>
            <a:r>
              <a:rPr lang="pt-BR" sz="2400" i="1" dirty="0" smtClean="0">
                <a:latin typeface="Montserrat"/>
                <a:sym typeface="+mn-ea"/>
              </a:rPr>
              <a:t>Protocolo Clínico e Diretrizes Terapêuticas para o Manejo da Infecção pelo HIV em Adultos.</a:t>
            </a:r>
            <a:r>
              <a:rPr lang="pt-BR" sz="2400" dirty="0" smtClean="0">
                <a:latin typeface="Montserrat"/>
                <a:sym typeface="+mn-ea"/>
              </a:rPr>
              <a:t> Brasília, DF: Ministério da Saúde, 2023.</a:t>
            </a:r>
            <a:endParaRPr lang="pt-BR" sz="2400" dirty="0">
              <a:latin typeface="Montserrat"/>
            </a:endParaRPr>
          </a:p>
          <a:p>
            <a:pPr algn="just">
              <a:lnSpc>
                <a:spcPct val="150000"/>
              </a:lnSpc>
            </a:pPr>
            <a:endParaRPr lang="pt-BR" sz="2400" dirty="0" smtClean="0">
              <a:latin typeface="Montserra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rcRect l="25904" t="18541" r="25429" b="17237"/>
          <a:stretch>
            <a:fillRect/>
          </a:stretch>
        </p:blipFill>
        <p:spPr>
          <a:xfrm>
            <a:off x="13357860" y="16850360"/>
            <a:ext cx="7416800" cy="5505450"/>
          </a:xfrm>
          <a:prstGeom prst="rect">
            <a:avLst/>
          </a:prstGeom>
        </p:spPr>
      </p:pic>
      <p:sp>
        <p:nvSpPr>
          <p:cNvPr id="3" name="Caixa de Texto 2"/>
          <p:cNvSpPr txBox="1"/>
          <p:nvPr/>
        </p:nvSpPr>
        <p:spPr>
          <a:xfrm>
            <a:off x="13429615" y="22475190"/>
            <a:ext cx="81737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sz="2400"/>
              <a:t>Fonte: Vigilância Epidemiológica da XII GERES, Goiana/PE.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rcRect l="29213" t="30978" r="27792" b="28444"/>
          <a:stretch>
            <a:fillRect/>
          </a:stretch>
        </p:blipFill>
        <p:spPr>
          <a:xfrm>
            <a:off x="531495" y="30444440"/>
            <a:ext cx="10987405" cy="5833110"/>
          </a:xfrm>
          <a:prstGeom prst="rect">
            <a:avLst/>
          </a:prstGeom>
        </p:spPr>
      </p:pic>
      <p:sp>
        <p:nvSpPr>
          <p:cNvPr id="8" name="Caixa de Texto 7"/>
          <p:cNvSpPr txBox="1"/>
          <p:nvPr/>
        </p:nvSpPr>
        <p:spPr>
          <a:xfrm>
            <a:off x="1332230" y="36436300"/>
            <a:ext cx="84747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sz="2400">
                <a:sym typeface="+mn-ea"/>
              </a:rPr>
              <a:t>Fonte: Vigilância Epidemiológica da XII GERES, Goiana/PE.</a:t>
            </a:r>
            <a:endParaRPr lang="pt-BR" altLang="en-US" sz="2400"/>
          </a:p>
        </p:txBody>
      </p:sp>
      <p:sp>
        <p:nvSpPr>
          <p:cNvPr id="9" name="Caixa de Texto 8"/>
          <p:cNvSpPr txBox="1"/>
          <p:nvPr/>
        </p:nvSpPr>
        <p:spPr>
          <a:xfrm>
            <a:off x="1018540" y="30018990"/>
            <a:ext cx="98755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sz="2400"/>
              <a:t>Gráfico 1: Número de óbitos e a incidência dos óbitos de 2024 por município da XII GERES, Goinana/ PE.</a:t>
            </a:r>
          </a:p>
        </p:txBody>
      </p:sp>
      <p:sp>
        <p:nvSpPr>
          <p:cNvPr id="13" name="Caixa de Texto 12"/>
          <p:cNvSpPr txBox="1"/>
          <p:nvPr/>
        </p:nvSpPr>
        <p:spPr>
          <a:xfrm>
            <a:off x="13429615" y="16213455"/>
            <a:ext cx="77177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sz="2400">
                <a:sym typeface="+mn-ea"/>
              </a:rPr>
              <a:t>Reunião do comitê de discussão de óbito por HIV/AIDS.</a:t>
            </a:r>
            <a:r>
              <a:rPr lang="pt-BR" altLang="en-US" sz="2000">
                <a:sym typeface="+mn-ea"/>
              </a:rPr>
              <a:t> </a:t>
            </a:r>
            <a:endParaRPr lang="pt-BR" altLang="en-US"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651</Words>
  <Application>Microsoft Office PowerPoint</Application>
  <PresentationFormat>Personalizar</PresentationFormat>
  <Paragraphs>27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CENTRAL</cp:lastModifiedBy>
  <cp:revision>23</cp:revision>
  <dcterms:created xsi:type="dcterms:W3CDTF">2025-09-30T13:28:00Z</dcterms:created>
  <dcterms:modified xsi:type="dcterms:W3CDTF">2025-10-30T15:17:35Z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5AC5C1B4CA2440F3BEDABD03C2BA49FB_13</vt:lpwstr>
  </property>
  <property fmtid="{D5CDD505-2E9C-101B-9397-08002B2CF9AE}" pid="3" name="KSOProductBuildVer">
    <vt:lpwstr>1046-12.2.0.23131</vt:lpwstr>
  </property>
</Properties>
</file>