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40" d="100"/>
          <a:sy n="40" d="100"/>
        </p:scale>
        <p:origin x="-1878" y="34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85762" y="1173258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85762" y="12804723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Implantação da metodologia da Planificação no contexto das Unidades Básicas de Saúde Prisional (</a:t>
            </a:r>
            <a:r>
              <a:rPr lang="pt-BR" sz="2800" dirty="0" err="1" smtClean="0"/>
              <a:t>UBSp</a:t>
            </a:r>
            <a:r>
              <a:rPr lang="pt-BR" sz="2800" dirty="0" smtClean="0"/>
              <a:t>) do estado de Pernambuco.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985762" y="1180459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0" y="4232163"/>
            <a:ext cx="23402924" cy="3654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PLANIFICAÇÃO DA ATENÇÃO À SAÚDE (PAS) NO SISTEMA PRISIONAL: A EXPERIÊNCIA VIVA DA ATENÇÃO PRIMÁRIA PRISIONAL (APP) EM PERNAMBUCO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71504" y="7804063"/>
            <a:ext cx="22831421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Dayvson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 dos Santos¹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Merielly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Mariano Bezerra 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Araújo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Luciana de Mello Araújo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Valéria Vanessa Barbosa Lyra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Rebeca Cavalcanti Calado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Mayara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Lorrany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 Gomes 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Larissa Priscila Gomes Leão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Pedro Jorge da Silva Matos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Larissa Barbosa da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Thayane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 Botelho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Florencio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</a:t>
            </a:r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342820" y="9947203"/>
            <a:ext cx="22531664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Estadual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²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Instituto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Medicina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Integral Professor Fernando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Figueira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(IMIP),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dayvsonss.ufpe@gmail.com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14324" y="151621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14324" y="16305185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 processo da PAS no Sistema Prisional em Pernambuco iniciou-se em agosto de 2023, na III Macrorregião. Foram incluídas inicialmente as duas </a:t>
            </a:r>
            <a:r>
              <a:rPr lang="pt-BR" sz="2800" dirty="0" err="1" smtClean="0"/>
              <a:t>UBSp</a:t>
            </a:r>
            <a:r>
              <a:rPr lang="pt-BR" sz="2800" dirty="0" smtClean="0"/>
              <a:t> da VI regional de saúde, ampliando-se, em 2024, para quatro </a:t>
            </a:r>
            <a:r>
              <a:rPr lang="pt-BR" sz="2800" dirty="0" err="1" smtClean="0"/>
              <a:t>UBSp</a:t>
            </a:r>
            <a:r>
              <a:rPr lang="pt-BR" sz="2800" dirty="0" smtClean="0"/>
              <a:t> da IV regional. A experiência estabeleceu tutoria estadual, regional, e local, oficinas pedagógicas como alternativas de educação permanente para essas equipes, aplicação de instrumentos e a e acompanhamento técnico contínuo </a:t>
            </a:r>
            <a:r>
              <a:rPr lang="pt-BR" sz="2800" dirty="0" smtClean="0"/>
              <a:t>anc</a:t>
            </a:r>
            <a:r>
              <a:rPr lang="pt-BR" sz="2800" dirty="0" smtClean="0"/>
              <a:t>ora</a:t>
            </a:r>
            <a:r>
              <a:rPr lang="pt-BR" sz="2800" dirty="0" smtClean="0"/>
              <a:t>do </a:t>
            </a:r>
            <a:r>
              <a:rPr lang="pt-BR" sz="2800" dirty="0" smtClean="0"/>
              <a:t>em ferramentas de gestão.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914324" y="1523418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771448" y="2773526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771448" y="28806835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experiência demonstrou que a metodologia da Planificação, quando adaptada ao contexto prisional, é eficaz na organização dos serviços da APP, qualificando fluxos, processos e práticas clínicas. Tornou-se também um potente instrumento de facilitação do diálogo </a:t>
            </a:r>
            <a:r>
              <a:rPr lang="pt-BR" sz="2800" dirty="0" err="1" smtClean="0"/>
              <a:t>intersetorial</a:t>
            </a:r>
            <a:r>
              <a:rPr lang="pt-BR" sz="2800" dirty="0" smtClean="0"/>
              <a:t>, fortalecendo a </a:t>
            </a:r>
            <a:r>
              <a:rPr lang="pt-BR" sz="2800" dirty="0" err="1" smtClean="0"/>
              <a:t>corresponsabilidade</a:t>
            </a:r>
            <a:r>
              <a:rPr lang="pt-BR" sz="2800" dirty="0" smtClean="0"/>
              <a:t> entre saúde e segurança. Apesar dos desafios impostos pelas regras institucionais, a PAS tem favorecido soluções compartilhadas e sustentáveis no fazer saúde intramuros.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771448" y="2780727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58718" y="1173315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58718" y="12804723"/>
            <a:ext cx="9649072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Fortalecer a APP por meio da organização dos </a:t>
            </a:r>
            <a:r>
              <a:rPr lang="pt-BR" sz="2800" dirty="0" err="1" smtClean="0"/>
              <a:t>macroprocessos</a:t>
            </a:r>
            <a:r>
              <a:rPr lang="pt-BR" sz="2800" dirty="0" smtClean="0"/>
              <a:t>, adaptando-os à saúde prisional. Qualificar o trabalho das equipes, integrar a saúde e a segurança e consolidar a atenção centrada na Pessoa Privada de Liberdade (PPL).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630156" y="11876029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15842" y="1587598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3" name="TextBox 17"/>
          <p:cNvSpPr txBox="1"/>
          <p:nvPr/>
        </p:nvSpPr>
        <p:spPr>
          <a:xfrm>
            <a:off x="12415842" y="1594799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44404" y="280945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15842" y="29166121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aplicação da ACIC mostrou-se estratégica para ajustar a planificação à realidade prisional. O diagnóstico inicial mobilizou equipes, qualificou o olhar sobre processos de cuidado crônico e trouxe elementos concretos para pactuar mudanças. Assim, reforçou a importância de análises prévias robustas para garantir que a Planificação avance de forma aplicada, contextualizada e efetiva.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44404" y="28166560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343348" y="3480762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842886" y="34807627"/>
            <a:ext cx="21431400" cy="2790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/>
              <a:t>MENDES, Eugênio Vilaça. </a:t>
            </a:r>
            <a:r>
              <a:rPr lang="pt-BR" sz="2400" i="1" dirty="0" smtClean="0"/>
              <a:t>A construção social da Atenção Primária à Saúde</a:t>
            </a:r>
            <a:r>
              <a:rPr lang="pt-BR" sz="2400" dirty="0" smtClean="0"/>
              <a:t>. Brasília: Conselho Nacional de Secretários de Saúde </a:t>
            </a:r>
            <a:r>
              <a:rPr lang="pt-BR" sz="2400" dirty="0" smtClean="0"/>
              <a:t>- </a:t>
            </a:r>
            <a:r>
              <a:rPr lang="pt-BR" sz="2400" dirty="0" smtClean="0"/>
              <a:t>CONASS, 2015</a:t>
            </a:r>
            <a:r>
              <a:rPr lang="pt-BR" sz="2400" dirty="0" smtClean="0"/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/>
            <a:r>
              <a:rPr lang="pt-BR" sz="2400" b="1" dirty="0" smtClean="0"/>
              <a:t>BRASIL. Ministério da Saúde. Ministério da Justiça.</a:t>
            </a:r>
            <a:r>
              <a:rPr lang="pt-BR" sz="2400" dirty="0" smtClean="0"/>
              <a:t> </a:t>
            </a:r>
            <a:r>
              <a:rPr lang="pt-BR" sz="2400" i="1" dirty="0" smtClean="0"/>
              <a:t>Política Nacional de Atenção Integral à Saúde das Pessoas Privadas de Liberdade no Sistema Prisional – PNAISP</a:t>
            </a:r>
            <a:r>
              <a:rPr lang="pt-BR" sz="2400" dirty="0" smtClean="0"/>
              <a:t>. Brasília: Ministério da Saúde, 2014.</a:t>
            </a:r>
            <a:endParaRPr lang="pt-BR" sz="2400" dirty="0"/>
          </a:p>
        </p:txBody>
      </p:sp>
      <p:sp>
        <p:nvSpPr>
          <p:cNvPr id="27" name="TextBox 16"/>
          <p:cNvSpPr txBox="1"/>
          <p:nvPr/>
        </p:nvSpPr>
        <p:spPr>
          <a:xfrm>
            <a:off x="12415842" y="17162441"/>
            <a:ext cx="9649072" cy="7355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A PAS nas </a:t>
            </a:r>
            <a:r>
              <a:rPr lang="pt-BR" sz="2800" dirty="0" err="1" smtClean="0"/>
              <a:t>UBSp</a:t>
            </a:r>
            <a:r>
              <a:rPr lang="pt-BR" sz="2800" dirty="0" smtClean="0"/>
              <a:t> consolidou instrumentos adaptados à leitura territorial do contexto prisional, com definição de </a:t>
            </a:r>
            <a:r>
              <a:rPr lang="pt-BR" sz="2800" dirty="0" err="1" smtClean="0"/>
              <a:t>microáreas</a:t>
            </a:r>
            <a:r>
              <a:rPr lang="pt-BR" sz="2800" dirty="0" smtClean="0"/>
              <a:t> e construção de mapas inteligentes do território. As equipes desenvolveram fluxos de acesso, reorganizaram o acolhimento, instituíram práticas de segurança do paciente e ampliaram o diálogo </a:t>
            </a:r>
            <a:r>
              <a:rPr lang="pt-BR" sz="2800" dirty="0" err="1" smtClean="0"/>
              <a:t>intersetorial</a:t>
            </a:r>
            <a:r>
              <a:rPr lang="pt-BR" sz="2800" dirty="0" smtClean="0"/>
              <a:t> entre saúde e a administração penitenciária. O processo evidenciou o </a:t>
            </a:r>
            <a:r>
              <a:rPr lang="pt-BR" sz="2800" dirty="0" err="1" smtClean="0"/>
              <a:t>protagonismo</a:t>
            </a:r>
            <a:r>
              <a:rPr lang="pt-BR" sz="2800" dirty="0" smtClean="0"/>
              <a:t> de Pernambuco como estado pioneiro na adaptação da metodologia ao sistema prisional.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dirty="0"/>
          </a:p>
        </p:txBody>
      </p:sp>
      <p:pic>
        <p:nvPicPr>
          <p:cNvPr id="28" name="Imagem 27" descr="WhatsApp Image 2025-10-29 at 15.41.34.jpeg"/>
          <p:cNvPicPr>
            <a:picLocks noChangeAspect="1"/>
          </p:cNvPicPr>
          <p:nvPr/>
        </p:nvPicPr>
        <p:blipFill>
          <a:blip r:embed="rId2"/>
          <a:srcRect l="4721" r="22812"/>
          <a:stretch>
            <a:fillRect/>
          </a:stretch>
        </p:blipFill>
        <p:spPr>
          <a:xfrm>
            <a:off x="628572" y="23020357"/>
            <a:ext cx="5100643" cy="3500462"/>
          </a:xfrm>
          <a:prstGeom prst="rect">
            <a:avLst/>
          </a:prstGeom>
        </p:spPr>
      </p:pic>
      <p:pic>
        <p:nvPicPr>
          <p:cNvPr id="29" name="Imagem 28" descr="WhatsApp Image 2025-10-29 at 15.54.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08" y="23020357"/>
            <a:ext cx="5045931" cy="3500462"/>
          </a:xfrm>
          <a:prstGeom prst="rect">
            <a:avLst/>
          </a:prstGeom>
        </p:spPr>
      </p:pic>
      <p:sp>
        <p:nvSpPr>
          <p:cNvPr id="30" name="Retângulo 29"/>
          <p:cNvSpPr/>
          <p:nvPr/>
        </p:nvSpPr>
        <p:spPr>
          <a:xfrm>
            <a:off x="628572" y="26592257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Aplicação do  </a:t>
            </a:r>
            <a:r>
              <a:rPr lang="en-US" sz="1400" i="1" dirty="0" smtClean="0"/>
              <a:t>Assessment of Chronic Illness Care</a:t>
            </a:r>
            <a:r>
              <a:rPr lang="en-US" sz="1400" dirty="0" smtClean="0"/>
              <a:t> (ACIC</a:t>
            </a:r>
            <a:r>
              <a:rPr lang="en-US" sz="1400" dirty="0" smtClean="0"/>
              <a:t>) na Unidade Prisional de Arcoverde. - PE.</a:t>
            </a:r>
            <a:endParaRPr lang="pt-BR" sz="1400" dirty="0"/>
          </a:p>
        </p:txBody>
      </p:sp>
      <p:sp>
        <p:nvSpPr>
          <p:cNvPr id="31" name="Retângulo 30"/>
          <p:cNvSpPr/>
          <p:nvPr/>
        </p:nvSpPr>
        <p:spPr>
          <a:xfrm>
            <a:off x="5700670" y="26592257"/>
            <a:ext cx="521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Alinhamento de tutores da IV Regional de Saúde na Unidade Prisional de Caruaru - PE.</a:t>
            </a:r>
            <a:endParaRPr lang="pt-BR" sz="1400" dirty="0"/>
          </a:p>
        </p:txBody>
      </p:sp>
      <p:pic>
        <p:nvPicPr>
          <p:cNvPr id="32" name="Imagem 31" descr="WhatsApp Image 2025-10-29 at 15.56.45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3" y="23234671"/>
            <a:ext cx="5524539" cy="4143404"/>
          </a:xfrm>
          <a:prstGeom prst="rect">
            <a:avLst/>
          </a:prstGeom>
        </p:spPr>
      </p:pic>
      <p:sp>
        <p:nvSpPr>
          <p:cNvPr id="34" name="Retângulo 33"/>
          <p:cNvSpPr/>
          <p:nvPr/>
        </p:nvSpPr>
        <p:spPr>
          <a:xfrm>
            <a:off x="12344404" y="27378075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Oficina tutorial 2 - Território e Gestão de Base Populacional na Unidade Prisional de Caruaru - PE.</a:t>
            </a:r>
            <a:endParaRPr lang="pt-BR" sz="1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23402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23402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7" name="Imagem 36" descr="image (5).png"/>
          <p:cNvPicPr>
            <a:picLocks noChangeAspect="1"/>
          </p:cNvPicPr>
          <p:nvPr/>
        </p:nvPicPr>
        <p:blipFill>
          <a:blip r:embed="rId5"/>
          <a:srcRect t="24250" b="8098"/>
          <a:stretch>
            <a:fillRect/>
          </a:stretch>
        </p:blipFill>
        <p:spPr>
          <a:xfrm>
            <a:off x="17988006" y="23268009"/>
            <a:ext cx="4572032" cy="4038628"/>
          </a:xfrm>
          <a:prstGeom prst="rect">
            <a:avLst/>
          </a:prstGeom>
        </p:spPr>
      </p:pic>
      <p:sp>
        <p:nvSpPr>
          <p:cNvPr id="38" name="Retângulo 37"/>
          <p:cNvSpPr/>
          <p:nvPr/>
        </p:nvSpPr>
        <p:spPr>
          <a:xfrm>
            <a:off x="17988006" y="27306637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Profissional de saúde atualizado o mapa do território da Unidade Prisional de Santa Cruz do Capibaribe - PE.</a:t>
            </a:r>
            <a:endParaRPr lang="pt-BR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613</Words>
  <Application>Microsoft Macintosh PowerPoint</Application>
  <PresentationFormat>Personalizar</PresentationFormat>
  <Paragraphs>27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Dayvson Silva dos Santos</cp:lastModifiedBy>
  <cp:revision>26</cp:revision>
  <dcterms:created xsi:type="dcterms:W3CDTF">2025-09-30T13:28:19Z</dcterms:created>
  <dcterms:modified xsi:type="dcterms:W3CDTF">2025-10-29T19:56:53Z</dcterms:modified>
</cp:coreProperties>
</file>