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CD"/>
    <a:srgbClr val="3E4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41" d="100"/>
          <a:sy n="41" d="100"/>
        </p:scale>
        <p:origin x="318" y="30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10179509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" name="TextBox 16"/>
          <p:cNvSpPr txBox="1"/>
          <p:nvPr/>
        </p:nvSpPr>
        <p:spPr>
          <a:xfrm>
            <a:off x="1060045" y="11403646"/>
            <a:ext cx="9649072" cy="2164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 agosto de 2023 a março de 2025, em setores da Secretaria Municipal de Saúde e Bem-Estar (SSBE). 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10251518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PERÍODO DE REALIZAÇÃO </a:t>
            </a:r>
          </a:p>
        </p:txBody>
      </p:sp>
      <p:sp>
        <p:nvSpPr>
          <p:cNvPr id="10" name="TextBox 55"/>
          <p:cNvSpPr txBox="1"/>
          <p:nvPr/>
        </p:nvSpPr>
        <p:spPr>
          <a:xfrm>
            <a:off x="427988" y="4552470"/>
            <a:ext cx="2253850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000" b="1" dirty="0">
                <a:solidFill>
                  <a:srgbClr val="0089CD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FORTALECIMENTO DO CUIDADO A QUEM CUIDA: INTEGRAÇÃO ENSINO-SERVIÇO COMO ESTRATÉGIA DE VALORIZAÇÃO E PROMOÇÃO DA SAÚDE DO TRABALHADOR</a:t>
            </a:r>
            <a:endParaRPr lang="en-US" sz="4000" b="1" dirty="0">
              <a:solidFill>
                <a:srgbClr val="0089CD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1" name="TextBox 56"/>
          <p:cNvSpPr txBox="1"/>
          <p:nvPr/>
        </p:nvSpPr>
        <p:spPr>
          <a:xfrm>
            <a:off x="427988" y="5880181"/>
            <a:ext cx="22538504" cy="1433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Beatriz Mendes Neta¹*, Anuska da Silva Bezerra², 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José de Siqueira Gonçalves Júnior</a:t>
            </a:r>
            <a:r>
              <a:rPr lang="pt-BR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3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Maria </a:t>
            </a:r>
            <a:r>
              <a:rPr lang="pt-BR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Elanne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Marques da Silva</a:t>
            </a:r>
            <a:r>
              <a:rPr lang="pt-BR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4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Clécia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Gabriela Bezerra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Maria </a:t>
            </a:r>
            <a:r>
              <a:rPr lang="en-US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Hallana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Souza Ribeiro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6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Yhorruama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Nascimento Mendonça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7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Danilo Rafael Tavares de Figueredo Santos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8</a:t>
            </a:r>
            <a:r>
              <a:rPr lang="en-US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</a:t>
            </a:r>
            <a:r>
              <a:rPr lang="pt-BR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Sâmila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pt-BR" sz="2700" b="1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Evelly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Tenório da Silva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9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Maria Rosana de Souza Ferreira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10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, Alexsandro Miranda de Vasconcelos</a:t>
            </a:r>
            <a:r>
              <a:rPr lang="en-US" sz="2700" b="1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11</a:t>
            </a:r>
            <a:r>
              <a:rPr lang="pt-BR" sz="2700" b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lang="en-US" sz="27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860036" y="7526377"/>
            <a:ext cx="21674408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1,2,3,4,8,10 ,11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 de Saúde e Bem-Estar da Vitória de Santo Antão – PE;</a:t>
            </a:r>
          </a:p>
          <a:p>
            <a:pPr algn="ctr">
              <a:spcBef>
                <a:spcPct val="0"/>
              </a:spcBef>
            </a:pPr>
            <a:r>
              <a:rPr lang="en-US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5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Residente em Saúde Coletiva, Instituto Aggeu Magalhães, FIOCRUZ – PE;</a:t>
            </a:r>
          </a:p>
          <a:p>
            <a:pPr algn="ctr">
              <a:spcBef>
                <a:spcPct val="0"/>
              </a:spcBef>
            </a:pPr>
            <a:r>
              <a:rPr lang="en-US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6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Preceptora do Curso de Graduação em Fisioterapia do Centro Universitário FACOL;</a:t>
            </a:r>
          </a:p>
          <a:p>
            <a:pPr algn="ctr">
              <a:spcBef>
                <a:spcPct val="0"/>
              </a:spcBef>
            </a:pPr>
            <a:r>
              <a:rPr lang="en-US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7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Estudante do curso de Saúde Coletiva, Universidade Federal de Pernambuco, Vitória de Santo Antão – PE;</a:t>
            </a:r>
          </a:p>
          <a:p>
            <a:pPr algn="ctr">
              <a:spcBef>
                <a:spcPct val="0"/>
              </a:spcBef>
            </a:pPr>
            <a:r>
              <a:rPr lang="en-US" sz="2400" baseline="30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9</a:t>
            </a:r>
            <a:r>
              <a:rPr lang="pt-BR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Residente Multiprofissional em Saúde Coletiva, Universidade de Pernambuco, Vitória de Santo Antão – PE;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*Autor </a:t>
            </a:r>
            <a:r>
              <a:rPr lang="en-US" sz="24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24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beatriz.mneta@ufpe.br</a:t>
            </a:r>
          </a:p>
        </p:txBody>
      </p:sp>
      <p:sp>
        <p:nvSpPr>
          <p:cNvPr id="15" name="Freeform 14"/>
          <p:cNvSpPr/>
          <p:nvPr/>
        </p:nvSpPr>
        <p:spPr>
          <a:xfrm>
            <a:off x="1044278" y="16804246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044279" y="18028383"/>
            <a:ext cx="9649072" cy="3443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Descrever e analisar ações de promoção da saúde e autocuidado realizadas pela VISAT, estudantes e residente junto aos trabalhadores da SSBE, com foco em coprodução de saberes, valorização profissional e fortalecimento da parceria ensino-serviço.</a:t>
            </a:r>
            <a:endParaRPr dirty="0"/>
          </a:p>
        </p:txBody>
      </p:sp>
      <p:sp>
        <p:nvSpPr>
          <p:cNvPr id="17" name="TextBox 17"/>
          <p:cNvSpPr txBox="1"/>
          <p:nvPr/>
        </p:nvSpPr>
        <p:spPr>
          <a:xfrm>
            <a:off x="1044278" y="16876255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162878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19" name="TextBox 16"/>
          <p:cNvSpPr txBox="1"/>
          <p:nvPr/>
        </p:nvSpPr>
        <p:spPr>
          <a:xfrm>
            <a:off x="972271" y="22780910"/>
            <a:ext cx="9649072" cy="50978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Relato qualitativo;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Encontros semanais itinerantes;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Estagiários do curso de Fisioterapia UNIFACOL e Residente em Saúde Coletiva FIOCRUZ/PE;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Dinâmicas: saúde mental, ergonomia e hábitos de vida saudável, ginástica laboral, </a:t>
            </a:r>
            <a:r>
              <a:rPr lang="pt-BR" sz="28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ventosaterapia</a:t>
            </a: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e terapia manual;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Cartazes e folhetos estimularam pausas ativas;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972270" y="21700791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1020514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0" name="TextBox 17"/>
          <p:cNvSpPr txBox="1"/>
          <p:nvPr/>
        </p:nvSpPr>
        <p:spPr>
          <a:xfrm>
            <a:off x="12493550" y="10277157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769398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2" name="TextBox 16"/>
          <p:cNvSpPr txBox="1"/>
          <p:nvPr/>
        </p:nvSpPr>
        <p:spPr>
          <a:xfrm>
            <a:off x="12477785" y="18918118"/>
            <a:ext cx="9649072" cy="4280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Integração ensino-serviço favorece inovação pedagógica e valorização subjetiva;</a:t>
            </a:r>
          </a:p>
          <a:p>
            <a:pPr marL="457200" indent="-457200" algn="just">
              <a:lnSpc>
                <a:spcPts val="5486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Estudantes ampliaram vivências práticas e percepção da saúde ocupacional como campo de atuação.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3" name="TextBox 17"/>
          <p:cNvSpPr txBox="1"/>
          <p:nvPr/>
        </p:nvSpPr>
        <p:spPr>
          <a:xfrm>
            <a:off x="12477784" y="17765990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93550" y="2266797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55" name="TextBox 16"/>
          <p:cNvSpPr txBox="1"/>
          <p:nvPr/>
        </p:nvSpPr>
        <p:spPr>
          <a:xfrm>
            <a:off x="12452013" y="23962409"/>
            <a:ext cx="9649072" cy="49854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Modelo de intervenção que estimula a institucionalização de ações contínuas de promoção da saúde ocupacional, incorporando práticas de autocuidado, troca de saberes e valorização do trabalhador, visando ambientes laborais mais humanos, saudáveis e colaborativos no SUS.</a:t>
            </a: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6" name="TextBox 17"/>
          <p:cNvSpPr txBox="1"/>
          <p:nvPr/>
        </p:nvSpPr>
        <p:spPr>
          <a:xfrm>
            <a:off x="12405777" y="22802512"/>
            <a:ext cx="984933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3916365"/>
            <a:ext cx="14830893" cy="77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860036" y="34986344"/>
            <a:ext cx="21674408" cy="2499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BRASIL. Ministério da Saúde. Política Nacional de Atenção Integral à Saúde do Trabalhador e da Trabalhadora. Brasília: Ministério da Saúde, 2012.</a:t>
            </a:r>
            <a:endParaRPr lang="pt-BR" sz="23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FERREIRA, </a:t>
            </a:r>
            <a:r>
              <a:rPr lang="pt-BR" sz="2300" dirty="0" err="1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Jhuly</a:t>
            </a: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Maria </a:t>
            </a:r>
            <a:r>
              <a:rPr lang="pt-BR" sz="2300" i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et al.</a:t>
            </a: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Programa Saúde do Trabalhador: interface na extensão universitária por meio da integração ensino-serviço-gestão. Revista Práticas em Extensão, v. 8, n. 3, p. 206–217, 2024.</a:t>
            </a: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SOBRAL, Janaína Paula Calheiros Pereira </a:t>
            </a:r>
            <a:r>
              <a:rPr lang="pt-BR" sz="2300" i="1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et al. </a:t>
            </a:r>
            <a:r>
              <a:rPr lang="pt-BR" sz="23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Integração ensino, serviço e comunidade na perspectiva do trabalho interprofissional. Almanaque Multidisciplinar de Pesquisa, v. 8, n. 2, 2021.</a:t>
            </a: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3B105BF9-09F7-99AF-9B08-A8021D89A4C6}"/>
              </a:ext>
            </a:extLst>
          </p:cNvPr>
          <p:cNvSpPr/>
          <p:nvPr/>
        </p:nvSpPr>
        <p:spPr>
          <a:xfrm>
            <a:off x="1060044" y="13238268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D63C1B69-2608-EA3E-0970-EEEBD08BF4A3}"/>
              </a:ext>
            </a:extLst>
          </p:cNvPr>
          <p:cNvSpPr txBox="1"/>
          <p:nvPr/>
        </p:nvSpPr>
        <p:spPr>
          <a:xfrm>
            <a:off x="1060044" y="13310277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FEE82B1-AEA6-5B07-C525-C60F6B55224C}"/>
              </a:ext>
            </a:extLst>
          </p:cNvPr>
          <p:cNvSpPr txBox="1"/>
          <p:nvPr/>
        </p:nvSpPr>
        <p:spPr>
          <a:xfrm>
            <a:off x="1009452" y="14462405"/>
            <a:ext cx="9649072" cy="2033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r>
              <a:rPr lang="pt-BR" sz="28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Ações de promoção do cuidado e valorização de profissionais de saúde por meio de integração ensino-serviço. </a:t>
            </a:r>
            <a:endParaRPr dirty="0"/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B18FB323-E9C0-DF60-3C70-E106DD3E66EA}"/>
              </a:ext>
            </a:extLst>
          </p:cNvPr>
          <p:cNvSpPr/>
          <p:nvPr/>
        </p:nvSpPr>
        <p:spPr>
          <a:xfrm>
            <a:off x="12637566" y="11613888"/>
            <a:ext cx="3024336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Alto engajamento</a:t>
            </a: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C7C56CC9-C521-BA53-67EC-005EE029299A}"/>
              </a:ext>
            </a:extLst>
          </p:cNvPr>
          <p:cNvSpPr/>
          <p:nvPr/>
        </p:nvSpPr>
        <p:spPr>
          <a:xfrm>
            <a:off x="15764381" y="11593885"/>
            <a:ext cx="3024336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Valorização profissional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B19FE487-DF05-47E1-4CBC-396538EA8DF6}"/>
              </a:ext>
            </a:extLst>
          </p:cNvPr>
          <p:cNvSpPr/>
          <p:nvPr/>
        </p:nvSpPr>
        <p:spPr>
          <a:xfrm>
            <a:off x="18891196" y="11605297"/>
            <a:ext cx="3024336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Fortalecimento de vínculos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6290258E-AC36-F045-B66B-E2246CA434FD}"/>
              </a:ext>
            </a:extLst>
          </p:cNvPr>
          <p:cNvSpPr/>
          <p:nvPr/>
        </p:nvSpPr>
        <p:spPr>
          <a:xfrm>
            <a:off x="12639252" y="12772261"/>
            <a:ext cx="3024336" cy="3391560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Integração ensino-serviço</a:t>
            </a:r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B4FB0791-49F4-503D-60F7-3A1F408F03A8}"/>
              </a:ext>
            </a:extLst>
          </p:cNvPr>
          <p:cNvSpPr/>
          <p:nvPr/>
        </p:nvSpPr>
        <p:spPr>
          <a:xfrm>
            <a:off x="15636730" y="12778241"/>
            <a:ext cx="6278802" cy="3391560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Inovação nas rotinas laborais;</a:t>
            </a:r>
          </a:p>
          <a:p>
            <a:pPr algn="ctr"/>
            <a:r>
              <a:rPr lang="pt-BR" sz="2800" dirty="0">
                <a:latin typeface="Montserrat" panose="00000500000000000000" pitchFamily="2" charset="0"/>
              </a:rPr>
              <a:t>Melhora do bem-estar;</a:t>
            </a:r>
          </a:p>
          <a:p>
            <a:pPr algn="ctr"/>
            <a:r>
              <a:rPr lang="pt-BR" sz="2800" dirty="0">
                <a:latin typeface="Montserrat" panose="00000500000000000000" pitchFamily="2" charset="0"/>
              </a:rPr>
              <a:t>Protagonismo dos profissionais;</a:t>
            </a:r>
          </a:p>
          <a:p>
            <a:pPr algn="ctr"/>
            <a:r>
              <a:rPr lang="pt-BR" sz="2800" dirty="0">
                <a:latin typeface="Montserrat" panose="00000500000000000000" pitchFamily="2" charset="0"/>
              </a:rPr>
              <a:t>Troca de saberes;</a:t>
            </a:r>
          </a:p>
          <a:p>
            <a:pPr algn="ctr"/>
            <a:r>
              <a:rPr lang="pt-BR" sz="2800" dirty="0">
                <a:latin typeface="Montserrat" panose="00000500000000000000" pitchFamily="2" charset="0"/>
              </a:rPr>
              <a:t>Reconhecimento do papel de cada profissional;</a:t>
            </a:r>
          </a:p>
          <a:p>
            <a:pPr algn="ctr"/>
            <a:r>
              <a:rPr lang="pt-BR" sz="2800" dirty="0">
                <a:latin typeface="Montserrat" panose="00000500000000000000" pitchFamily="2" charset="0"/>
              </a:rPr>
              <a:t>Concretização da PNSTT.</a:t>
            </a: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C696C37E-FBE3-BE3F-5E3F-16F40E7239E5}"/>
              </a:ext>
            </a:extLst>
          </p:cNvPr>
          <p:cNvSpPr/>
          <p:nvPr/>
        </p:nvSpPr>
        <p:spPr>
          <a:xfrm>
            <a:off x="12647801" y="16288525"/>
            <a:ext cx="3024336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Ambientes mais saudáveis</a:t>
            </a: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A309219B-05FA-6DFB-29F1-46F8128E1F6A}"/>
              </a:ext>
            </a:extLst>
          </p:cNvPr>
          <p:cNvSpPr/>
          <p:nvPr/>
        </p:nvSpPr>
        <p:spPr>
          <a:xfrm>
            <a:off x="15775678" y="16280558"/>
            <a:ext cx="6139853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pt-BR" sz="2800" dirty="0">
                <a:latin typeface="Montserrat" panose="00000500000000000000" pitchFamily="2" charset="0"/>
              </a:rPr>
              <a:t>Melhora na qualidade do serviço prestado ao usuário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837DC1C-90A1-A036-1846-8CA2A75A6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2" t="11973" r="20447" b="199"/>
          <a:stretch>
            <a:fillRect/>
          </a:stretch>
        </p:blipFill>
        <p:spPr>
          <a:xfrm>
            <a:off x="6607954" y="28734466"/>
            <a:ext cx="4680000" cy="4680000"/>
          </a:xfrm>
          <a:prstGeom prst="ellipse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DC0AE7A8-ACA5-0E05-FF97-5C8CABF68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53" t="19966" r="6940" b="15379"/>
          <a:stretch>
            <a:fillRect/>
          </a:stretch>
        </p:blipFill>
        <p:spPr>
          <a:xfrm>
            <a:off x="11937498" y="28732494"/>
            <a:ext cx="4680000" cy="4680000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8042C38F-ACE2-D684-0E4A-F191124CE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0" r="12500"/>
          <a:stretch>
            <a:fillRect/>
          </a:stretch>
        </p:blipFill>
        <p:spPr>
          <a:xfrm>
            <a:off x="17262215" y="28733946"/>
            <a:ext cx="4680000" cy="4680000"/>
          </a:xfrm>
          <a:prstGeom prst="ellipse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259E4DC2-7FFF-AB16-6D72-550D6D7DB0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90" t="43758" r="13354" b="700"/>
          <a:stretch>
            <a:fillRect/>
          </a:stretch>
        </p:blipFill>
        <p:spPr>
          <a:xfrm>
            <a:off x="1278410" y="28734466"/>
            <a:ext cx="4680000" cy="4680000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538</Words>
  <Application>Microsoft Office PowerPoint</Application>
  <PresentationFormat>Personalizar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USUARIO</cp:lastModifiedBy>
  <cp:revision>15</cp:revision>
  <dcterms:created xsi:type="dcterms:W3CDTF">2025-09-30T13:28:19Z</dcterms:created>
  <dcterms:modified xsi:type="dcterms:W3CDTF">2025-10-30T14:33:16Z</dcterms:modified>
</cp:coreProperties>
</file>