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1"/>
    <p:restoredTop sz="94674"/>
  </p:normalViewPr>
  <p:slideViewPr>
    <p:cSldViewPr>
      <p:cViewPr>
        <p:scale>
          <a:sx n="50" d="100"/>
          <a:sy n="50" d="100"/>
        </p:scale>
        <p:origin x="-1110" y="7308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D003E-9B6B-4235-860F-B9DEA36033C7}" type="datetimeFigureOut">
              <a:rPr lang="pt-BR" smtClean="0"/>
              <a:t>30/10/2025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433638" y="685800"/>
            <a:ext cx="19907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2B5A5E-04DE-4FFF-845A-D9240F23CD15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2B5A5E-04DE-4FFF-845A-D9240F23CD15}" type="slidenum">
              <a:rPr lang="pt-BR" smtClean="0"/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30/10/2025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30/10/2025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30/10/2025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30/10/2025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pPr/>
              <a:t>30/10/2025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3477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/>
              <a:t>I</a:t>
            </a:r>
            <a:r>
              <a:rPr lang="pt-BR" sz="2800" dirty="0" smtClean="0"/>
              <a:t>mplementação </a:t>
            </a:r>
            <a:r>
              <a:rPr lang="pt-BR" sz="2800" dirty="0" smtClean="0"/>
              <a:t>da busca ativa nos pavilhões de convivência das unidades prisionais para ampliar o acesso e reorganizar o acolhimento na Atenção Primária Prisional de PE</a:t>
            </a:r>
          </a:p>
          <a:p>
            <a:r>
              <a:rPr lang="pt-BR" sz="2800" dirty="0" smtClean="0"/>
              <a:t/>
            </a:r>
            <a:br>
              <a:rPr lang="pt-BR" sz="2800" dirty="0" smtClean="0"/>
            </a:b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844478" y="4388356"/>
            <a:ext cx="17754921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400" dirty="0" smtClean="0"/>
              <a:t>Acesso na Atenção Primária Prisional: a busca ativa como estratégia para qualificação do cuidado em Pernambuco</a:t>
            </a:r>
            <a:endParaRPr lang="pt-BR" sz="5400" dirty="0"/>
          </a:p>
        </p:txBody>
      </p:sp>
      <p:sp>
        <p:nvSpPr>
          <p:cNvPr id="11" name="TextBox 56"/>
          <p:cNvSpPr txBox="1"/>
          <p:nvPr/>
        </p:nvSpPr>
        <p:spPr>
          <a:xfrm>
            <a:off x="1414390" y="6518179"/>
            <a:ext cx="20431268" cy="33062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918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 </a:t>
            </a:r>
            <a:r>
              <a:rPr lang="pt-BR" sz="2800" dirty="0" smtClean="0"/>
              <a:t>Anna Beatriz Leite D Andrada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*, ¹ </a:t>
            </a:r>
            <a:r>
              <a:rPr lang="pt-BR" sz="2800" dirty="0" err="1" smtClean="0"/>
              <a:t>Dayvson</a:t>
            </a:r>
            <a:r>
              <a:rPr lang="pt-BR" sz="2800" dirty="0" smtClean="0"/>
              <a:t> Silva dos </a:t>
            </a:r>
            <a:r>
              <a:rPr lang="pt-BR" sz="2800" dirty="0" smtClean="0"/>
              <a:t>Santos,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 </a:t>
            </a:r>
            <a:r>
              <a:rPr lang="pt-BR" sz="2800" dirty="0" err="1" smtClean="0"/>
              <a:t>Merielly</a:t>
            </a:r>
            <a:r>
              <a:rPr lang="pt-BR" sz="2800" dirty="0" smtClean="0"/>
              <a:t> Mariano Bezerra de </a:t>
            </a:r>
            <a:r>
              <a:rPr lang="pt-BR" sz="2800" dirty="0" smtClean="0"/>
              <a:t>Araújo, 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 </a:t>
            </a:r>
            <a:r>
              <a:rPr lang="pt-BR" sz="2800" dirty="0" err="1" smtClean="0"/>
              <a:t>Suelen</a:t>
            </a:r>
            <a:r>
              <a:rPr lang="pt-BR" sz="2800" dirty="0" smtClean="0"/>
              <a:t> d’Andrada </a:t>
            </a:r>
            <a:r>
              <a:rPr lang="pt-BR" sz="2800" dirty="0" smtClean="0"/>
              <a:t>Cruz,        </a:t>
            </a:r>
          </a:p>
          <a:p>
            <a:pPr algn="ctr">
              <a:spcBef>
                <a:spcPct val="0"/>
              </a:spcBef>
            </a:pP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 </a:t>
            </a:r>
            <a:r>
              <a:rPr lang="pt-BR" sz="2800" dirty="0" err="1" smtClean="0"/>
              <a:t>Jonatan</a:t>
            </a:r>
            <a:r>
              <a:rPr lang="pt-BR" sz="2800" dirty="0" smtClean="0"/>
              <a:t> Willian Sobral Barros da </a:t>
            </a:r>
            <a:r>
              <a:rPr lang="pt-BR" sz="2800" dirty="0" smtClean="0"/>
              <a:t>Silva,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 </a:t>
            </a:r>
            <a:r>
              <a:rPr lang="pt-BR" sz="2800" dirty="0" smtClean="0"/>
              <a:t>Maria Júlia de Souza </a:t>
            </a:r>
            <a:r>
              <a:rPr lang="pt-BR" sz="2800" dirty="0" smtClean="0"/>
              <a:t>Nascimento,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¹ </a:t>
            </a:r>
            <a:r>
              <a:rPr lang="pt-BR" sz="2800" dirty="0" smtClean="0"/>
              <a:t>Maria Eduarda Soares Diniz </a:t>
            </a:r>
            <a:r>
              <a:rPr lang="pt-BR" sz="2800" dirty="0" smtClean="0"/>
              <a:t>Antunes, </a:t>
            </a:r>
            <a:endParaRPr lang="pt-BR" sz="2800" dirty="0" smtClean="0"/>
          </a:p>
          <a:p>
            <a:pPr algn="ctr" fontAlgn="base"/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 </a:t>
            </a:r>
            <a:r>
              <a:rPr lang="pt-BR" sz="2800" dirty="0" smtClean="0"/>
              <a:t>Luciana de Mello </a:t>
            </a:r>
            <a:r>
              <a:rPr lang="pt-BR" sz="2800" dirty="0" smtClean="0"/>
              <a:t>Araujo,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 </a:t>
            </a:r>
            <a:r>
              <a:rPr lang="pt-BR" sz="2800" dirty="0" err="1" smtClean="0"/>
              <a:t>Mikeline</a:t>
            </a:r>
            <a:r>
              <a:rPr lang="pt-BR" sz="2800" dirty="0" smtClean="0"/>
              <a:t> Soares de </a:t>
            </a:r>
            <a:r>
              <a:rPr lang="pt-BR" sz="2800" dirty="0" smtClean="0"/>
              <a:t>Almeida,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 </a:t>
            </a:r>
            <a:r>
              <a:rPr lang="pt-BR" sz="2800" dirty="0" err="1" smtClean="0"/>
              <a:t>Ildemar</a:t>
            </a:r>
            <a:r>
              <a:rPr lang="pt-BR" sz="2800" dirty="0" smtClean="0"/>
              <a:t> Rosa </a:t>
            </a:r>
            <a:r>
              <a:rPr lang="pt-BR" sz="2800" dirty="0" smtClean="0"/>
              <a:t>Cavalcante, ²Thayane Maria </a:t>
            </a:r>
            <a:r>
              <a:rPr lang="pt-BR" sz="2800" dirty="0" smtClean="0"/>
              <a:t>Botelho </a:t>
            </a:r>
            <a:r>
              <a:rPr lang="pt-BR" sz="2800" dirty="0" smtClean="0"/>
              <a:t>Florência</a:t>
            </a:r>
            <a:endParaRPr lang="en-US" sz="2800" b="1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r>
              <a:rPr lang="pt-BR" sz="2800" dirty="0" smtClean="0"/>
              <a:t> </a:t>
            </a: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en-US" sz="2800" b="1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557134" y="8375567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), Recife,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²Instituto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Medicina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Integral Professor Fernando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Figueira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(IMIP), Recife,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endParaRPr lang="en-US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beatrizses39@mail.com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128638" y="1509073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128638" y="16305185"/>
            <a:ext cx="9649072" cy="6347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A iniciativa surgiu em reuniões da Gerência de Atenção à Saúde Prisional, que identificou a necessidade de implementar a prática de cuidado ativo para superar barreiras de acesso na rotina prisional. Em articulação com a Secretaria de Administração Penitenciária (SEAP), pactuou-se apoio das equipes de segurança. Foram elaborados nota técnica e instrumento padronizado de registro para as ações, realizadas reuniões de alinhamento com apoiadores institucionais e subsidiado o monitoramento da estratégia estadual.</a:t>
            </a: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771448" y="1530505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626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A experiência evidenciou que a busca ativa constitui uma tecnologia leve de gestão e cuidado capaz de facilitar o acesso na APP. A metodologia, adaptada à realidade intramuros, mostrou-se eficaz na organização do serviço, no fortalecimento do vínculo entre profissionais e população privada de liberdade e na promoção do diálogo </a:t>
            </a:r>
            <a:r>
              <a:rPr lang="pt-BR" sz="2800" dirty="0" err="1" smtClean="0"/>
              <a:t>intersetorial</a:t>
            </a:r>
            <a:r>
              <a:rPr lang="pt-BR" sz="2800" dirty="0" smtClean="0"/>
              <a:t> entre saúde e segurança. O processo fomentou corresponsabilidade institucional e construção compartilhada de soluções diante das barreiras de acesso e da complexidade do ambiente prisional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34450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Relatar a operacionalização da busca ativa como </a:t>
            </a:r>
            <a:r>
              <a:rPr lang="pt-BR" sz="2800" dirty="0" err="1" smtClean="0"/>
              <a:t>macroprocesso</a:t>
            </a:r>
            <a:r>
              <a:rPr lang="pt-BR" sz="2800" dirty="0" smtClean="0"/>
              <a:t> de reorganização do acesso, qualificação da escuta e superação de barreiras institucionais impostas no contexto prisional, alinhando práticas das equipes à gestão de base populacional e à </a:t>
            </a:r>
            <a:r>
              <a:rPr lang="pt-BR" sz="2800" dirty="0" err="1" smtClean="0"/>
              <a:t>territorialização</a:t>
            </a:r>
            <a:r>
              <a:rPr lang="pt-BR" sz="2800" dirty="0" smtClean="0"/>
              <a:t>.</a:t>
            </a: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272966" y="1509073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272966" y="16305185"/>
            <a:ext cx="9649072" cy="6971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Foram realizadas 172 ações de busca ativa em 23 unidades prisionais, alcançando aproximadamente 15 mil pessoas privadas de liberdade, o que representa 63% da média populacional do sistema prisional de Pernambuco. A estratégia fortaleceu o modelo de cuidado da APS prisional, ampliando o acesso, garantindo escuta qualificada de demandas silenciosas, identificação precoce de agravos, reorganização dos fluxos assistenciais, fortalecimento da vigilância em saúde e gestão de base populacional, reforçando integralidade e universalidade da atenção primária prisional. 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272966" y="15162177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556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A busca ativa consolidou-se como prática estruturante da Atenção Primária Prisional em Pernambuco, ampliando o acesso e qualificando o cuidado à população privada de liberdade. A metodologia, os instrumentos e o acompanhamento sistemático podem servir de referência para outros territórios, fortalecendo a APP como coordenadora do cuidado e promotora da universalidade, integralidade e equidade em saúde no contexto prisional. 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71910" y="31021413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162227"/>
            <a:ext cx="9433048" cy="3590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:</a:t>
            </a:r>
            <a:r>
              <a:rPr lang="pt-BR" sz="2400" dirty="0" smtClean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BRASIL</a:t>
            </a:r>
            <a:r>
              <a:rPr lang="pt-BR" sz="2400" dirty="0" smtClean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. Ministério da Saúde. Secretaria de Atenção Primária à Saúde. </a:t>
            </a:r>
            <a:r>
              <a:rPr lang="pt-BR" sz="2400" dirty="0" err="1" smtClean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e-SUS</a:t>
            </a:r>
            <a:r>
              <a:rPr lang="pt-BR" sz="2400" dirty="0" smtClean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Atenção Primária à Saúde: Manual do Sistema com Prontuário Eletrônico do Cidadão PEC – Versão 4.2 [recurso eletrônico] / Ministério da Saúde, Secretaria de Atenção Primária à Saúde, Secretaria Executiva. – Brasília: Ministério da Saúde, 2021.</a:t>
            </a:r>
            <a:endParaRPr sz="2400" dirty="0"/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BRASIL. </a:t>
            </a:r>
            <a:r>
              <a:rPr lang="en-US" sz="24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Ministério</a:t>
            </a:r>
            <a:r>
              <a:rPr lang="en-US" sz="24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da</a:t>
            </a:r>
            <a:r>
              <a:rPr lang="en-US" sz="24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. Manual de </a:t>
            </a:r>
            <a:r>
              <a:rPr lang="en-US" sz="24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vigilância</a:t>
            </a:r>
            <a:r>
              <a:rPr lang="en-US" sz="24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da</a:t>
            </a:r>
            <a:r>
              <a:rPr lang="en-US" sz="24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leishmaniose</a:t>
            </a:r>
            <a:r>
              <a:rPr lang="en-US" sz="24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. Brasília: MS, 2019.</a:t>
            </a:r>
          </a:p>
        </p:txBody>
      </p:sp>
      <p:sp>
        <p:nvSpPr>
          <p:cNvPr id="59" name="TextBox 60"/>
          <p:cNvSpPr txBox="1"/>
          <p:nvPr/>
        </p:nvSpPr>
        <p:spPr>
          <a:xfrm>
            <a:off x="12277526" y="32116165"/>
            <a:ext cx="9721080" cy="4103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 smtClean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SÃO PAULO (CIDADE). Secretaria Municipal da Saúde, Secretaria Municipal de Educação. Guia Cuidando de Todos na Escola - Guia de ações para o Programa Saúde na Escola (PSE), relacionadas às Doenças Crônicas Não Transmissíveis. São Paulo, 2022</a:t>
            </a:r>
            <a:r>
              <a:rPr lang="pt-BR" sz="2400" dirty="0" smtClean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 smtClean="0"/>
              <a:t>RASIL. Ministério da Saúde. </a:t>
            </a:r>
            <a:r>
              <a:rPr lang="pt-BR" sz="2400" b="1" dirty="0" smtClean="0"/>
              <a:t>Política Nacional de Atenção Integral à Saúde das Pessoas Privadas de Liberdade no Sistema Prisional – PNAISP</a:t>
            </a:r>
            <a:r>
              <a:rPr lang="pt-BR" sz="2400" dirty="0" smtClean="0"/>
              <a:t>. Brasília: Ministério da Saúde, 2014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664</Words>
  <Application>Microsoft Macintosh PowerPoint</Application>
  <PresentationFormat>Personalizar</PresentationFormat>
  <Paragraphs>27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anna.beatriz</cp:lastModifiedBy>
  <cp:revision>28</cp:revision>
  <dcterms:created xsi:type="dcterms:W3CDTF">2025-09-30T13:28:19Z</dcterms:created>
  <dcterms:modified xsi:type="dcterms:W3CDTF">2025-10-30T19:05:53Z</dcterms:modified>
</cp:coreProperties>
</file>