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0" d="100"/>
          <a:sy n="40" d="100"/>
        </p:scale>
        <p:origin x="474" y="30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31/10/2025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 dirty="0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ielo.br/j/csc/a/tw4jYGw65NMVCC4ryKNKzPv/?format=pdf&amp;lang=p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noProof="0" dirty="0"/>
          </a:p>
        </p:txBody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5690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Implementação de estratégias integradas entre Atenção Primaria à </a:t>
            </a:r>
          </a:p>
          <a:p>
            <a:pPr algn="just">
              <a:lnSpc>
                <a:spcPts val="5486"/>
              </a:lnSpc>
            </a:pPr>
            <a:r>
              <a:rPr lang="pt-BR" sz="28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 (APS) e a Rede de Atenção Psicossocial (RAPS) para ampliar a prevenção, acolhimento e cuidado </a:t>
            </a:r>
            <a:br>
              <a:rPr lang="pt-BR" sz="28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</a:br>
            <a:r>
              <a:rPr lang="pt-BR" sz="28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ás pessoas em sofrimento psíquico e com problemas de uso de álcool e drogas, promovendo uma assistência mais resolutiva e humanizada.</a:t>
            </a:r>
          </a:p>
          <a:p>
            <a:pPr algn="just">
              <a:lnSpc>
                <a:spcPts val="5486"/>
              </a:lnSpc>
            </a:pPr>
            <a:endParaRPr lang="pt-BR" sz="2800" noProof="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lang="pt-BR" noProof="0"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000" noProof="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9" y="4388356"/>
            <a:ext cx="17569952" cy="22944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5400" b="1" noProof="0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INTEGRAÇÃO ENTRE ATENÇÃO BÁSICA E REDE DE </a:t>
            </a:r>
            <a:r>
              <a:rPr lang="pt-BR" sz="4800" b="1" noProof="0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ATENÇÃO</a:t>
            </a:r>
            <a:r>
              <a:rPr lang="pt-BR" sz="5400" b="1" noProof="0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PSICOSSOCIAL NA PROMOÇÃO DA SAÚDE MENTAL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7313905" y="6668183"/>
            <a:ext cx="8772358" cy="6615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pt-BR" sz="3918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Liliane da Silva Andrade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864258" y="7496703"/>
            <a:ext cx="21674408" cy="12257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pt-BR" sz="24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Municipal de Saúde de Machados (SMSM), Machados, Pernambuco.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pt-BR" sz="24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*Liliane da Silva Andrade: lilianedsa06@mail.com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73545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noProof="0" dirty="0"/>
          </a:p>
        </p:txBody>
      </p:sp>
      <p:sp>
        <p:nvSpPr>
          <p:cNvPr id="16" name="TextBox 16"/>
          <p:cNvSpPr txBox="1"/>
          <p:nvPr/>
        </p:nvSpPr>
        <p:spPr>
          <a:xfrm>
            <a:off x="1044279" y="18578662"/>
            <a:ext cx="9649072" cy="49854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experiência foi conduzida em uma comunidade urbana, envolvendo capacitação conjunta de profissionais APS e RAPS, além de realização de e encontros intersetoriais e ações de comunicação comunitária. Foram adotadas estratégias de abordagens multiprofissionais, visitas domiciliares e atividades comunitárias de sensibilização e prevenção.</a:t>
            </a:r>
          </a:p>
          <a:p>
            <a:pPr algn="ctr">
              <a:lnSpc>
                <a:spcPts val="5337"/>
              </a:lnSpc>
            </a:pPr>
            <a:endParaRPr lang="pt-BR" noProof="0"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742653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000" noProof="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noProof="0" dirty="0"/>
          </a:p>
        </p:txBody>
      </p:sp>
      <p:sp>
        <p:nvSpPr>
          <p:cNvPr id="19" name="TextBox 16"/>
          <p:cNvSpPr txBox="1"/>
          <p:nvPr/>
        </p:nvSpPr>
        <p:spPr>
          <a:xfrm>
            <a:off x="972271" y="24627333"/>
            <a:ext cx="9649072" cy="7101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i</a:t>
            </a:r>
            <a:r>
              <a:rPr lang="pt-BR" sz="2800" dirty="0">
                <a:latin typeface="Montserrat" panose="020F0502020204030204" pitchFamily="2" charset="0"/>
              </a:rPr>
              <a:t>ntegração efetiva demanda comunicação contínua, alinhamento de protocolos e sensibilização das equipes. A estratégia favorece a humanização do cuidado, possibilitando ações mais contextualizadas às necessidades da população. A análise mostrou que a abordagem integrada permite ações mais eficazes de prevenção, além de facilitar intervenções precoces e reduzir encaminhamentos às internações hospitalares. A integração deve ser contínua e adaptável às mudanças do cenário epidemiológico e social.</a:t>
            </a:r>
            <a:endParaRPr lang="pt-BR" sz="2800" noProof="0" dirty="0">
              <a:solidFill>
                <a:srgbClr val="000000"/>
              </a:solidFill>
              <a:latin typeface="Montserrat" panose="020F0502020204030204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lang="pt-BR" noProof="0"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000" noProof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noProof="0" dirty="0"/>
          </a:p>
        </p:txBody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63960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5486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Promover a integração efetiva entre Atenção Básica e Rede de Saúde Psicossocial.</a:t>
            </a:r>
          </a:p>
          <a:p>
            <a:pPr marL="457200" indent="-457200" algn="just">
              <a:lnSpc>
                <a:spcPts val="5486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Melhorar o acesso e a continuidade do cuidado em Saúde Mental</a:t>
            </a:r>
          </a:p>
          <a:p>
            <a:pPr marL="457200" indent="-457200" algn="just">
              <a:lnSpc>
                <a:spcPts val="5486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Reduzir o estigma associado aos transtornos mentais.</a:t>
            </a:r>
          </a:p>
          <a:p>
            <a:pPr marL="457200" indent="-457200" algn="just">
              <a:lnSpc>
                <a:spcPts val="5486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Fortalecer a Rede de Apoio Psicossocial na comunidade.</a:t>
            </a:r>
          </a:p>
          <a:p>
            <a:pPr marL="457200" indent="-457200" algn="just">
              <a:lnSpc>
                <a:spcPts val="5486"/>
              </a:lnSpc>
              <a:buFont typeface="Arial" panose="020B0604020202020204" pitchFamily="34" charset="0"/>
              <a:buChar char="•"/>
            </a:pPr>
            <a:endParaRPr lang="pt-BR" sz="2800" noProof="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6"/>
              </a:lnSpc>
            </a:pPr>
            <a:endParaRPr lang="pt-BR" sz="2800" noProof="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lang="pt-BR" noProof="0"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000" noProof="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73801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noProof="0" dirty="0"/>
          </a:p>
        </p:txBody>
      </p:sp>
      <p:sp>
        <p:nvSpPr>
          <p:cNvPr id="52" name="TextBox 16"/>
          <p:cNvSpPr txBox="1"/>
          <p:nvPr/>
        </p:nvSpPr>
        <p:spPr>
          <a:xfrm>
            <a:off x="12477785" y="18604301"/>
            <a:ext cx="9649072" cy="41503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implementação da integração resultou em maior identificação precoce de problemas de saúde mental, diminuição do número de hospitalização por crises agudas </a:t>
            </a:r>
            <a:r>
              <a:rPr lang="pt-BR" sz="2800" dirty="0">
                <a:latin typeface="Montserrat" panose="020F0502020204030204" pitchFamily="2" charset="0"/>
              </a:rPr>
              <a:t>e o aumento no número de usuários encaminhados e acompanhados em ambos os níveis de atenção, melhorando na articulação entre as equipes e maior resolutividade no cuidado. </a:t>
            </a:r>
            <a:endParaRPr lang="pt-BR" noProof="0"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7452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000" noProof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noProof="0" dirty="0"/>
          </a:p>
        </p:txBody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4280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 panose="020F0502020204030204" pitchFamily="2" charset="0"/>
              </a:rPr>
              <a:t>A experiência demonstra que a integração entre atenção básica e rede de atenção psicossocial é fundamental para a promoção da saúde mental, promotora de cuidado mais resolutivo, humanizado e efetivo, requerendo esforços contínuos de articulação, capacitação e gestão compartilhada.</a:t>
            </a:r>
          </a:p>
          <a:p>
            <a:pPr algn="ctr">
              <a:lnSpc>
                <a:spcPts val="5337"/>
              </a:lnSpc>
            </a:pPr>
            <a:endParaRPr lang="pt-BR" noProof="0"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000" noProof="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572" b="1" noProof="0" dirty="0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</a:p>
        </p:txBody>
      </p:sp>
      <p:sp>
        <p:nvSpPr>
          <p:cNvPr id="58" name="TextBox 59"/>
          <p:cNvSpPr txBox="1"/>
          <p:nvPr/>
        </p:nvSpPr>
        <p:spPr>
          <a:xfrm>
            <a:off x="1116286" y="32162227"/>
            <a:ext cx="9433048" cy="4569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 panose="020F0502020204030204" pitchFamily="2" charset="0"/>
              </a:rPr>
              <a:t>COELHO, V. A. A. et al. Regionalização da atenção psicossocial: uma visão panorâmica da Rede de Atenção Psicossocial de Minas Gerais, Brasil. </a:t>
            </a:r>
            <a:r>
              <a:rPr lang="pt-BR" sz="2400" b="1" dirty="0">
                <a:latin typeface="Montserrat" panose="020F0502020204030204" pitchFamily="2" charset="0"/>
              </a:rPr>
              <a:t>Ciência &amp; Saúde Coletiva</a:t>
            </a:r>
            <a:r>
              <a:rPr lang="pt-BR" sz="2400" dirty="0">
                <a:latin typeface="Montserrat" panose="020F0502020204030204" pitchFamily="2" charset="0"/>
              </a:rPr>
              <a:t>, v. 27, p. 1895–1909, 4 maio 2022</a:t>
            </a:r>
            <a:r>
              <a:rPr lang="pt-BR" dirty="0">
                <a:latin typeface="Montserrat" panose="020F0502020204030204" pitchFamily="2" charset="0"/>
              </a:rPr>
              <a:t>. 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dirty="0">
              <a:latin typeface="Montserrat" panose="020F0502020204030204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dirty="0"/>
              <a:t>‌</a:t>
            </a:r>
            <a:r>
              <a:rPr lang="pt-BR" sz="2400" dirty="0">
                <a:latin typeface="Montserrat" panose="020F0502020204030204" pitchFamily="2" charset="0"/>
              </a:rPr>
              <a:t>Gomes, M. A. &amp; Pereira, M. L. (2005). Família em situação de vulnerabilidade social: uma questão de políticas públicas. Fortaleza CE: Ciência &amp; Saúde Coletiva. Disponível em:  </a:t>
            </a:r>
            <a:r>
              <a:rPr lang="pt-BR" sz="2400" dirty="0">
                <a:latin typeface="Montserrat" panose="020F0502020204030204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https://www.scielo.br/j/</a:t>
            </a:r>
            <a:r>
              <a:rPr lang="pt-BR" sz="2400" dirty="0" err="1">
                <a:latin typeface="Montserrat" panose="020F0502020204030204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csc</a:t>
            </a:r>
            <a:r>
              <a:rPr lang="pt-BR" sz="2400" dirty="0">
                <a:latin typeface="Montserrat" panose="020F0502020204030204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/a/tw4jYGw65NMVCC4ryKNKzPv/?</a:t>
            </a:r>
            <a:r>
              <a:rPr lang="pt-BR" sz="2400" dirty="0" err="1">
                <a:latin typeface="Montserrat" panose="020F0502020204030204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format</a:t>
            </a:r>
            <a:r>
              <a:rPr lang="pt-BR" sz="2400" dirty="0">
                <a:latin typeface="Montserrat" panose="020F0502020204030204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=</a:t>
            </a:r>
            <a:r>
              <a:rPr lang="pt-BR" sz="2400" dirty="0" err="1">
                <a:latin typeface="Montserrat" panose="020F0502020204030204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pdf&amp;lang</a:t>
            </a:r>
            <a:r>
              <a:rPr lang="pt-BR" sz="2400" dirty="0">
                <a:latin typeface="Montserrat" panose="020F0502020204030204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=</a:t>
            </a:r>
            <a:r>
              <a:rPr lang="pt-BR" sz="2400" dirty="0" err="1">
                <a:latin typeface="Montserrat" panose="020F0502020204030204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pt</a:t>
            </a:r>
            <a:r>
              <a:rPr lang="pt-BR" sz="2400" dirty="0">
                <a:latin typeface="Montserrat" panose="020F0502020204030204" pitchFamily="2" charset="0"/>
              </a:rPr>
              <a:t>. Acesso em: 02 out. 2025.</a:t>
            </a:r>
          </a:p>
        </p:txBody>
      </p:sp>
      <p:sp>
        <p:nvSpPr>
          <p:cNvPr id="59" name="TextBox 60"/>
          <p:cNvSpPr txBox="1"/>
          <p:nvPr/>
        </p:nvSpPr>
        <p:spPr>
          <a:xfrm>
            <a:off x="12277526" y="32116165"/>
            <a:ext cx="9721080" cy="55956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 panose="020F0502020204030204" pitchFamily="2" charset="0"/>
              </a:rPr>
              <a:t>MINISTÉRIO DA SAÚDE. </a:t>
            </a:r>
            <a:r>
              <a:rPr lang="pt-BR" sz="2400" b="1" dirty="0">
                <a:latin typeface="Montserrat" panose="020F0502020204030204" pitchFamily="2" charset="0"/>
              </a:rPr>
              <a:t>Rede de Atenção Psicossocial (RAPS)</a:t>
            </a:r>
            <a:r>
              <a:rPr lang="pt-BR" sz="2400" dirty="0">
                <a:latin typeface="Montserrat" panose="020F0502020204030204" pitchFamily="2" charset="0"/>
              </a:rPr>
              <a:t>. Disponível em: &lt;https://www.gov.br/</a:t>
            </a:r>
            <a:r>
              <a:rPr lang="pt-BR" sz="2400" dirty="0" err="1">
                <a:latin typeface="Montserrat" panose="020F0502020204030204" pitchFamily="2" charset="0"/>
              </a:rPr>
              <a:t>saude</a:t>
            </a:r>
            <a:r>
              <a:rPr lang="pt-BR" sz="2400" dirty="0">
                <a:latin typeface="Montserrat" panose="020F0502020204030204" pitchFamily="2" charset="0"/>
              </a:rPr>
              <a:t>/</a:t>
            </a:r>
            <a:r>
              <a:rPr lang="pt-BR" sz="2400" dirty="0" err="1">
                <a:latin typeface="Montserrat" panose="020F0502020204030204" pitchFamily="2" charset="0"/>
              </a:rPr>
              <a:t>pt-br</a:t>
            </a:r>
            <a:r>
              <a:rPr lang="pt-BR" sz="2400" dirty="0">
                <a:latin typeface="Montserrat" panose="020F0502020204030204" pitchFamily="2" charset="0"/>
              </a:rPr>
              <a:t>/</a:t>
            </a:r>
            <a:r>
              <a:rPr lang="pt-BR" sz="2400" dirty="0" err="1">
                <a:latin typeface="Montserrat" panose="020F0502020204030204" pitchFamily="2" charset="0"/>
              </a:rPr>
              <a:t>composicao</a:t>
            </a:r>
            <a:r>
              <a:rPr lang="pt-BR" sz="2400" dirty="0">
                <a:latin typeface="Montserrat" panose="020F0502020204030204" pitchFamily="2" charset="0"/>
              </a:rPr>
              <a:t>/</a:t>
            </a:r>
            <a:r>
              <a:rPr lang="pt-BR" sz="2400" dirty="0" err="1">
                <a:latin typeface="Montserrat" panose="020F0502020204030204" pitchFamily="2" charset="0"/>
              </a:rPr>
              <a:t>saes</a:t>
            </a:r>
            <a:r>
              <a:rPr lang="pt-BR" sz="2400" dirty="0">
                <a:latin typeface="Montserrat" panose="020F0502020204030204" pitchFamily="2" charset="0"/>
              </a:rPr>
              <a:t>/</a:t>
            </a:r>
            <a:r>
              <a:rPr lang="pt-BR" sz="2400" dirty="0" err="1">
                <a:latin typeface="Montserrat" panose="020F0502020204030204" pitchFamily="2" charset="0"/>
              </a:rPr>
              <a:t>desmad</a:t>
            </a:r>
            <a:r>
              <a:rPr lang="pt-BR" sz="2400" dirty="0">
                <a:latin typeface="Montserrat" panose="020F0502020204030204" pitchFamily="2" charset="0"/>
              </a:rPr>
              <a:t>/raps&gt;. Acesso em:  01 out. 2025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dirty="0">
                <a:latin typeface="Montserrat" panose="020F0502020204030204" pitchFamily="2" charset="0"/>
              </a:rPr>
              <a:t>‌</a:t>
            </a:r>
            <a:r>
              <a:rPr lang="pt-BR" sz="2400" dirty="0">
                <a:latin typeface="Montserrat" panose="020F0502020204030204" pitchFamily="2" charset="0"/>
              </a:rPr>
              <a:t>VELLEDA, L. de B.; COIMBRA, V. C. C.; COSTA, M. O.; SILVA, L. da C. M. da; OLIVEIRA, M. M. de; GUEDES, A. da C.; ROSA, M. Q. C. da; MACHADO, D. dos S. Práticas de cuidado em saúde mental na atenção básica e sua integração com os serviços especializados: revisão integrativa. </a:t>
            </a:r>
            <a:r>
              <a:rPr lang="pt-BR" sz="2400" b="1" dirty="0">
                <a:latin typeface="Montserrat" panose="020F0502020204030204" pitchFamily="2" charset="0"/>
              </a:rPr>
              <a:t>CONTRIBUCIONES A LAS CIENCIAS SOCIALES</a:t>
            </a:r>
            <a:r>
              <a:rPr lang="pt-BR" sz="2400" dirty="0">
                <a:latin typeface="Montserrat" panose="020F0502020204030204" pitchFamily="2" charset="0"/>
              </a:rPr>
              <a:t>, </a:t>
            </a:r>
            <a:r>
              <a:rPr lang="pt-BR" sz="2400" i="1" dirty="0">
                <a:latin typeface="Montserrat" panose="020F0502020204030204" pitchFamily="2" charset="0"/>
              </a:rPr>
              <a:t>[S. l.]</a:t>
            </a:r>
            <a:r>
              <a:rPr lang="pt-BR" sz="2400" dirty="0">
                <a:latin typeface="Montserrat" panose="020F0502020204030204" pitchFamily="2" charset="0"/>
              </a:rPr>
              <a:t>, v. 17, n. 13, p. e13812, 2024. DOI: 10.55905/revconv.17n.13-330. Disponível em: https://ojs.revistacontribuciones.com/</a:t>
            </a:r>
            <a:r>
              <a:rPr lang="pt-BR" sz="2400" dirty="0" err="1">
                <a:latin typeface="Montserrat" panose="020F0502020204030204" pitchFamily="2" charset="0"/>
              </a:rPr>
              <a:t>ojs</a:t>
            </a:r>
            <a:r>
              <a:rPr lang="pt-BR" sz="2400" dirty="0">
                <a:latin typeface="Montserrat" panose="020F0502020204030204" pitchFamily="2" charset="0"/>
              </a:rPr>
              <a:t>/</a:t>
            </a:r>
            <a:r>
              <a:rPr lang="pt-BR" sz="2400" dirty="0" err="1">
                <a:latin typeface="Montserrat" panose="020F0502020204030204" pitchFamily="2" charset="0"/>
              </a:rPr>
              <a:t>index.php</a:t>
            </a:r>
            <a:r>
              <a:rPr lang="pt-BR" sz="2400" dirty="0">
                <a:latin typeface="Montserrat" panose="020F0502020204030204" pitchFamily="2" charset="0"/>
              </a:rPr>
              <a:t>/</a:t>
            </a:r>
            <a:r>
              <a:rPr lang="pt-BR" sz="2400" dirty="0" err="1">
                <a:latin typeface="Montserrat" panose="020F0502020204030204" pitchFamily="2" charset="0"/>
              </a:rPr>
              <a:t>clcs</a:t>
            </a:r>
            <a:r>
              <a:rPr lang="pt-BR" sz="2400" dirty="0">
                <a:latin typeface="Montserrat" panose="020F0502020204030204" pitchFamily="2" charset="0"/>
              </a:rPr>
              <a:t>/</a:t>
            </a:r>
            <a:r>
              <a:rPr lang="pt-BR" sz="2400" dirty="0" err="1">
                <a:latin typeface="Montserrat" panose="020F0502020204030204" pitchFamily="2" charset="0"/>
              </a:rPr>
              <a:t>article</a:t>
            </a:r>
            <a:r>
              <a:rPr lang="pt-BR" sz="2400" dirty="0">
                <a:latin typeface="Montserrat" panose="020F0502020204030204" pitchFamily="2" charset="0"/>
              </a:rPr>
              <a:t>/</a:t>
            </a:r>
            <a:r>
              <a:rPr lang="pt-BR" sz="2400" dirty="0" err="1">
                <a:latin typeface="Montserrat" panose="020F0502020204030204" pitchFamily="2" charset="0"/>
              </a:rPr>
              <a:t>view</a:t>
            </a:r>
            <a:r>
              <a:rPr lang="pt-BR" sz="2400" dirty="0">
                <a:latin typeface="Montserrat" panose="020F0502020204030204" pitchFamily="2" charset="0"/>
              </a:rPr>
              <a:t>/13812. Acesso em: 01 out. 2025.</a:t>
            </a:r>
            <a:endParaRPr lang="pt-BR" sz="2400" noProof="0" dirty="0">
              <a:solidFill>
                <a:srgbClr val="000000"/>
              </a:solidFill>
              <a:latin typeface="Montserrat" panose="020F0502020204030204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685</Words>
  <Application>Microsoft Office PowerPoint</Application>
  <PresentationFormat>Personalizar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Factory Boot Windows 11</cp:lastModifiedBy>
  <cp:revision>12</cp:revision>
  <dcterms:created xsi:type="dcterms:W3CDTF">2025-09-30T13:28:19Z</dcterms:created>
  <dcterms:modified xsi:type="dcterms:W3CDTF">2025-10-31T14:43:51Z</dcterms:modified>
</cp:coreProperties>
</file>