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23402925" cy="40325675"/>
  <p:notesSz cx="6858000" cy="9144000"/>
  <p:defaultTextStyle>
    <a:defPPr>
      <a:defRPr lang="pt-BR"/>
    </a:defPPr>
    <a:lvl1pPr marL="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54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72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27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45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54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72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26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681" userDrawn="1">
          <p15:clr>
            <a:srgbClr val="A4A3A4"/>
          </p15:clr>
        </p15:guide>
        <p15:guide id="2" pos="73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 varScale="1">
        <p:scale>
          <a:sx n="21" d="100"/>
          <a:sy n="21" d="100"/>
        </p:scale>
        <p:origin x="3848" y="192"/>
      </p:cViewPr>
      <p:guideLst>
        <p:guide orient="horz" pos="12681"/>
        <p:guide pos="737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7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545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72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27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45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545" indent="0">
              <a:buNone/>
              <a:defRPr sz="11200"/>
            </a:lvl2pPr>
            <a:lvl3pPr marL="3641725" indent="0">
              <a:buNone/>
              <a:defRPr sz="9600"/>
            </a:lvl3pPr>
            <a:lvl4pPr marL="5462270" indent="0">
              <a:buNone/>
              <a:defRPr sz="8000"/>
            </a:lvl4pPr>
            <a:lvl5pPr marL="7283450" indent="0">
              <a:buNone/>
              <a:defRPr sz="8000"/>
            </a:lvl5pPr>
            <a:lvl6pPr marL="9103995" indent="0">
              <a:buNone/>
              <a:defRPr sz="8000"/>
            </a:lvl6pPr>
            <a:lvl7pPr marL="10924540" indent="0">
              <a:buNone/>
              <a:defRPr sz="8000"/>
            </a:lvl7pPr>
            <a:lvl8pPr marL="12745720" indent="0">
              <a:buNone/>
              <a:defRPr sz="8000"/>
            </a:lvl8pPr>
            <a:lvl9pPr marL="14566265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2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725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885" indent="-1365885" algn="l" defTabSz="3641725" rtl="0" eaLnBrk="1" latinLnBrk="0" hangingPunct="1">
        <a:spcBef>
          <a:spcPct val="20000"/>
        </a:spcBef>
        <a:buFont typeface="Arial" panose="020B0604020202090204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9100" indent="-1137920" algn="l" defTabSz="3641725" rtl="0" eaLnBrk="1" latinLnBrk="0" hangingPunct="1">
        <a:spcBef>
          <a:spcPct val="20000"/>
        </a:spcBef>
        <a:buFont typeface="Arial" panose="020B060402020209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2315" indent="-910590" algn="l" defTabSz="3641725" rtl="0" eaLnBrk="1" latinLnBrk="0" hangingPunct="1">
        <a:spcBef>
          <a:spcPct val="20000"/>
        </a:spcBef>
        <a:buFont typeface="Arial" panose="020B060402020209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860" indent="-910590" algn="l" defTabSz="3641725" rtl="0" eaLnBrk="1" latinLnBrk="0" hangingPunct="1">
        <a:spcBef>
          <a:spcPct val="20000"/>
        </a:spcBef>
        <a:buFont typeface="Arial" panose="020B0604020202090204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405" indent="-910590" algn="l" defTabSz="3641725" rtl="0" eaLnBrk="1" latinLnBrk="0" hangingPunct="1">
        <a:spcBef>
          <a:spcPct val="20000"/>
        </a:spcBef>
        <a:buFont typeface="Arial" panose="020B0604020202090204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585" indent="-910590" algn="l" defTabSz="3641725" rtl="0" eaLnBrk="1" latinLnBrk="0" hangingPunct="1">
        <a:spcBef>
          <a:spcPct val="20000"/>
        </a:spcBef>
        <a:buFont typeface="Arial" panose="020B060402020209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30" indent="-910590" algn="l" defTabSz="3641725" rtl="0" eaLnBrk="1" latinLnBrk="0" hangingPunct="1">
        <a:spcBef>
          <a:spcPct val="20000"/>
        </a:spcBef>
        <a:buFont typeface="Arial" panose="020B060402020209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6310" indent="-910590" algn="l" defTabSz="3641725" rtl="0" eaLnBrk="1" latinLnBrk="0" hangingPunct="1">
        <a:spcBef>
          <a:spcPct val="20000"/>
        </a:spcBef>
        <a:buFont typeface="Arial" panose="020B060402020209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855" indent="-910590" algn="l" defTabSz="3641725" rtl="0" eaLnBrk="1" latinLnBrk="0" hangingPunct="1">
        <a:spcBef>
          <a:spcPct val="20000"/>
        </a:spcBef>
        <a:buFont typeface="Arial" panose="020B060402020209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54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72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27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45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54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72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26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1116172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44805" y="12602399"/>
            <a:ext cx="9649072" cy="35166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</a:t>
            </a:r>
            <a:r>
              <a:rPr lang="en-US" altLang="en-US" sz="3200" dirty="0">
                <a:solidFill>
                  <a:srgbClr val="000000"/>
                </a:solidFill>
                <a:latin typeface="+mj-lt"/>
                <a:ea typeface="Open Sans"/>
                <a:cs typeface="+mj-lt"/>
                <a:sym typeface="Open Sans"/>
              </a:rPr>
              <a:t>nalisar a evolução da cobertura vacinal na faixa etária habtual</a:t>
            </a:r>
            <a:r>
              <a:rPr lang="pt-BR" altLang="en-US" sz="3200" dirty="0">
                <a:solidFill>
                  <a:srgbClr val="000000"/>
                </a:solidFill>
                <a:latin typeface="+mj-lt"/>
                <a:ea typeface="Open Sans"/>
                <a:cs typeface="+mj-lt"/>
                <a:sym typeface="Open Sans"/>
              </a:rPr>
              <a:t>,</a:t>
            </a:r>
            <a:r>
              <a:rPr lang="en-US" altLang="en-US" sz="3200" dirty="0">
                <a:solidFill>
                  <a:srgbClr val="000000"/>
                </a:solidFill>
                <a:latin typeface="+mj-lt"/>
                <a:ea typeface="Open Sans"/>
                <a:cs typeface="+mj-lt"/>
                <a:sym typeface="Open Sans"/>
              </a:rPr>
              <a:t> 09 a 14 anos, os impactos da atual dose única e o incremento da vacinação estendida até os 19 anos de idade, na 1ª Regional de Saúde, entre os anos de 2023 e 2025</a:t>
            </a:r>
            <a:endParaRPr lang="pt-BR" altLang="en-US" sz="3200" dirty="0">
              <a:latin typeface="+mj-lt"/>
              <a:cs typeface="+mj-lt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973049" y="11229926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  <a:endParaRPr lang="en-US" sz="4000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0" name="TextBox 55"/>
          <p:cNvSpPr txBox="1"/>
          <p:nvPr/>
        </p:nvSpPr>
        <p:spPr>
          <a:xfrm>
            <a:off x="972185" y="4177030"/>
            <a:ext cx="21673820" cy="36582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10"/>
              </a:lnSpc>
            </a:pPr>
            <a:r>
              <a:rPr lang="en-US" alt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Análise da Vacina</a:t>
            </a:r>
            <a:r>
              <a:rPr lang="" alt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ç</a:t>
            </a:r>
            <a:r>
              <a:rPr lang="en-US" alt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ão contra o HPV em Adolescentes: Impactos da Estratégia de Dose </a:t>
            </a:r>
            <a:r>
              <a:rPr lang="" alt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Ú</a:t>
            </a:r>
            <a:r>
              <a:rPr lang="en-US" alt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nica e Amplia</a:t>
            </a:r>
            <a:r>
              <a:rPr lang="" alt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ç</a:t>
            </a:r>
            <a:r>
              <a:rPr lang="en-US" alt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ão Etária Municípios da 1ª Regional de Saúde/PE (2023–2025)</a:t>
            </a:r>
            <a:endParaRPr lang="en-US" alt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4284980" y="7993380"/>
            <a:ext cx="15494635" cy="1406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5"/>
              </a:lnSpc>
              <a:spcBef>
                <a:spcPct val="0"/>
              </a:spcBef>
            </a:pPr>
            <a:r>
              <a:rPr lang="en-US" sz="392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Sheyla Rodrigues de Lima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¹*, </a:t>
            </a:r>
            <a:r>
              <a:rPr lang="en-US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Erika Patrícia Santos Silva</a:t>
            </a:r>
            <a:r>
              <a:rPr lang="pt-BR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Maria de Fátima Pinto Ribeiro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², </a:t>
            </a:r>
            <a:r>
              <a:rPr lang="en-US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Geovânia Paula Brandão </a:t>
            </a:r>
            <a:r>
              <a:rPr lang="pt-BR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Alexsandra barros Pinheiro Enfermeira</a:t>
            </a:r>
            <a:r>
              <a:rPr lang="pt-BR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Marielza Costa</a:t>
            </a:r>
            <a:r>
              <a:rPr lang="pt-BR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³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972820" y="9649460"/>
            <a:ext cx="21674455" cy="94488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PNI</a:t>
            </a:r>
            <a:r>
              <a:rPr lang="en-US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 I GERES - SES/PE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²</a:t>
            </a:r>
            <a:r>
              <a:rPr lang="pt-BR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Vigilancia em Saúde</a:t>
            </a:r>
            <a:r>
              <a:rPr lang="en-US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I GERES - SES/PE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³</a:t>
            </a:r>
            <a:r>
              <a:rPr lang="pt-BR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PNI</a:t>
            </a:r>
            <a:r>
              <a:rPr lang="en-US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 I GERES - SES/PE</a:t>
            </a:r>
            <a:r>
              <a:rPr lang="pt-BR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pt-BR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sheylarodrigues23@gmail.com. </a:t>
            </a:r>
            <a:endParaRPr lang="pt-BR" alt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34975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altLang="en-US" sz="2800" dirty="0"/>
              <a:t>Trata-se de estudo descritivo com dados do Program Nacional de Imuniza</a:t>
            </a:r>
            <a:r>
              <a:rPr lang="" altLang="en-US" sz="2800" dirty="0"/>
              <a:t>ç</a:t>
            </a:r>
            <a:r>
              <a:rPr lang="en-US" altLang="en-US" sz="2800" dirty="0"/>
              <a:t>ão, relatórios da Secretaria Estadual de Saúde e portais municipais, com foco na aplica</a:t>
            </a:r>
            <a:r>
              <a:rPr lang="" altLang="en-US" sz="2800" dirty="0"/>
              <a:t>ç</a:t>
            </a:r>
            <a:r>
              <a:rPr lang="en-US" altLang="en-US" sz="2800" dirty="0"/>
              <a:t>ão das doses nas escolas, municipais e estaduais.</a:t>
            </a:r>
            <a:endParaRPr lang="en-US" altLang="en-US" sz="2800" dirty="0"/>
          </a:p>
          <a:p>
            <a:pPr algn="ctr">
              <a:lnSpc>
                <a:spcPts val="5335"/>
              </a:lnSpc>
            </a:pPr>
            <a:endParaRPr lang="en-US" altLang="en-US" sz="2800"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  <a:endParaRPr lang="en-US" sz="4000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34975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altLang="en-US" sz="2400" dirty="0"/>
              <a:t>Apesar dos esfor</a:t>
            </a:r>
            <a:r>
              <a:rPr lang="" altLang="en-US" sz="2400" dirty="0"/>
              <a:t>ç</a:t>
            </a:r>
            <a:r>
              <a:rPr lang="en-US" altLang="en-US" sz="2400" dirty="0"/>
              <a:t>os desde 2023, a maioria dos municípios segue abaixo da meta de ≥ 90%, principalmente fora da capital. A ado</a:t>
            </a:r>
            <a:r>
              <a:rPr lang="" altLang="en-US" sz="2400" dirty="0"/>
              <a:t>ç</a:t>
            </a:r>
            <a:r>
              <a:rPr lang="en-US" altLang="en-US" sz="2400" dirty="0"/>
              <a:t>ão da dose única e a vacina</a:t>
            </a:r>
            <a:r>
              <a:rPr lang="" altLang="en-US" sz="2400" dirty="0"/>
              <a:t>ç</a:t>
            </a:r>
            <a:r>
              <a:rPr lang="en-US" altLang="en-US" sz="2400" dirty="0"/>
              <a:t>ão escolar sistemática favorecem avan</a:t>
            </a:r>
            <a:r>
              <a:rPr lang="" altLang="en-US" sz="2400" dirty="0"/>
              <a:t>ç</a:t>
            </a:r>
            <a:r>
              <a:rPr lang="en-US" altLang="en-US" sz="2400" dirty="0"/>
              <a:t>os, mas a desigualdade de cobertura entre municípios persiste.</a:t>
            </a:r>
            <a:endParaRPr lang="en-US" altLang="en-US" sz="2400" dirty="0"/>
          </a:p>
          <a:p>
            <a:pPr algn="ctr">
              <a:lnSpc>
                <a:spcPts val="5335"/>
              </a:lnSpc>
            </a:pPr>
            <a:endParaRPr lang="en-US" altLang="en-US" sz="2400"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  <a:endParaRPr lang="en-US" sz="40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" name="Freeform 14"/>
          <p:cNvSpPr/>
          <p:nvPr/>
        </p:nvSpPr>
        <p:spPr>
          <a:xfrm>
            <a:off x="12548795" y="1111307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77750" y="12242165"/>
            <a:ext cx="9648825" cy="455676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ts val="5485"/>
              </a:lnSpc>
            </a:pPr>
            <a:r>
              <a:rPr lang="pt-BR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</a:t>
            </a:r>
            <a:r>
              <a:rPr lang="pt-BR" altLang="en-US" sz="3200" dirty="0">
                <a:solidFill>
                  <a:srgbClr val="000000"/>
                </a:solidFill>
                <a:latin typeface="+mj-lt"/>
                <a:ea typeface="Open Sans"/>
                <a:cs typeface="+mj-lt"/>
                <a:sym typeface="Open Sans"/>
              </a:rPr>
              <a:t>.</a:t>
            </a:r>
            <a:r>
              <a:rPr lang="en-US" altLang="en-US" sz="2800" dirty="0">
                <a:solidFill>
                  <a:srgbClr val="000000"/>
                </a:solidFill>
                <a:latin typeface="+mj-lt"/>
                <a:ea typeface="Open Sans"/>
                <a:cs typeface="+mj-lt"/>
                <a:sym typeface="Open Sans"/>
              </a:rPr>
              <a:t>Descrever a evolu</a:t>
            </a:r>
            <a:r>
              <a:rPr lang="" altLang="en-US" sz="2800" dirty="0">
                <a:solidFill>
                  <a:srgbClr val="000000"/>
                </a:solidFill>
                <a:latin typeface="+mj-lt"/>
                <a:ea typeface="Open Sans"/>
                <a:cs typeface="+mj-lt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+mj-lt"/>
                <a:ea typeface="Open Sans"/>
                <a:cs typeface="+mj-lt"/>
                <a:sym typeface="Open Sans"/>
              </a:rPr>
              <a:t>ão temporal da cobertura vacinal contra HPV na faixa 9–14 anos (jan/2023 — dez/2025) na 1ª Regional de Saúde.</a:t>
            </a:r>
            <a:endParaRPr lang="en-US" altLang="en-US" sz="2800" dirty="0">
              <a:solidFill>
                <a:srgbClr val="000000"/>
              </a:solidFill>
              <a:latin typeface="+mj-lt"/>
              <a:ea typeface="Open Sans"/>
              <a:cs typeface="+mj-lt"/>
              <a:sym typeface="Open Sans"/>
            </a:endParaRPr>
          </a:p>
          <a:p>
            <a:pPr algn="just">
              <a:lnSpc>
                <a:spcPts val="5485"/>
              </a:lnSpc>
            </a:pPr>
            <a:r>
              <a:rPr lang="pt-BR" altLang="en-US" sz="2800" dirty="0">
                <a:solidFill>
                  <a:srgbClr val="000000"/>
                </a:solidFill>
                <a:latin typeface="+mj-lt"/>
                <a:ea typeface="Open Sans"/>
                <a:cs typeface="+mj-lt"/>
                <a:sym typeface="Open Sans"/>
              </a:rPr>
              <a:t>2.</a:t>
            </a:r>
            <a:r>
              <a:rPr lang="en-US" altLang="en-US" sz="2800" dirty="0">
                <a:solidFill>
                  <a:srgbClr val="000000"/>
                </a:solidFill>
                <a:latin typeface="+mj-lt"/>
                <a:ea typeface="Open Sans"/>
                <a:cs typeface="+mj-lt"/>
                <a:sym typeface="Open Sans"/>
              </a:rPr>
              <a:t>Avaliar o impacto da transi</a:t>
            </a:r>
            <a:r>
              <a:rPr lang="" altLang="en-US" sz="2800" dirty="0">
                <a:solidFill>
                  <a:srgbClr val="000000"/>
                </a:solidFill>
                <a:latin typeface="+mj-lt"/>
                <a:ea typeface="Open Sans"/>
                <a:cs typeface="+mj-lt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+mj-lt"/>
                <a:ea typeface="Open Sans"/>
                <a:cs typeface="+mj-lt"/>
                <a:sym typeface="Open Sans"/>
              </a:rPr>
              <a:t>ão para dose única (implementada em 2024) sobre a tendência de cobertura</a:t>
            </a:r>
            <a:r>
              <a:rPr lang="pt-BR" altLang="en-US" sz="2800" dirty="0">
                <a:solidFill>
                  <a:srgbClr val="000000"/>
                </a:solidFill>
                <a:latin typeface="+mj-lt"/>
                <a:ea typeface="Open Sans"/>
                <a:cs typeface="+mj-lt"/>
                <a:sym typeface="Open Sans"/>
              </a:rPr>
              <a:t>.</a:t>
            </a:r>
            <a:endParaRPr lang="pt-BR" altLang="en-US" sz="2800" dirty="0">
              <a:solidFill>
                <a:srgbClr val="000000"/>
              </a:solidFill>
              <a:latin typeface="+mj-lt"/>
              <a:ea typeface="Open Sans"/>
              <a:cs typeface="+mj-lt"/>
              <a:sym typeface="Open Sans"/>
            </a:endParaRPr>
          </a:p>
          <a:p>
            <a:pPr algn="just">
              <a:lnSpc>
                <a:spcPts val="5485"/>
              </a:lnSpc>
            </a:pPr>
            <a:r>
              <a:rPr lang="pt-BR" altLang="en-US" sz="2800" dirty="0">
                <a:solidFill>
                  <a:srgbClr val="000000"/>
                </a:solidFill>
                <a:latin typeface="+mj-lt"/>
                <a:ea typeface="Open Sans"/>
                <a:cs typeface="+mj-lt"/>
                <a:sym typeface="Open Sans"/>
              </a:rPr>
              <a:t>3. </a:t>
            </a:r>
            <a:r>
              <a:rPr lang="en-US" altLang="en-US" sz="2800" dirty="0">
                <a:solidFill>
                  <a:srgbClr val="000000"/>
                </a:solidFill>
                <a:latin typeface="+mj-lt"/>
                <a:ea typeface="Open Sans"/>
                <a:cs typeface="+mj-lt"/>
                <a:sym typeface="Open Sans"/>
              </a:rPr>
              <a:t>Estimar o efeito do incremento/estratégia de vacina</a:t>
            </a:r>
            <a:r>
              <a:rPr lang="" altLang="en-US" sz="2800" dirty="0">
                <a:solidFill>
                  <a:srgbClr val="000000"/>
                </a:solidFill>
                <a:latin typeface="+mj-lt"/>
                <a:ea typeface="Open Sans"/>
                <a:cs typeface="+mj-lt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+mj-lt"/>
                <a:ea typeface="Open Sans"/>
                <a:cs typeface="+mj-lt"/>
                <a:sym typeface="Open Sans"/>
              </a:rPr>
              <a:t>ão estendida (resgate 15–19 anos) sobre o número de doses aplicadas e sobre a cobertura agregada (9–19 anos).</a:t>
            </a:r>
            <a:endParaRPr lang="en-US" altLang="en-US" sz="2800" dirty="0">
              <a:solidFill>
                <a:srgbClr val="000000"/>
              </a:solidFill>
              <a:latin typeface="+mj-lt"/>
              <a:ea typeface="Open Sans"/>
              <a:cs typeface="+mj-lt"/>
              <a:sym typeface="Open Sans"/>
            </a:endParaRPr>
          </a:p>
        </p:txBody>
      </p:sp>
      <p:sp>
        <p:nvSpPr>
          <p:cNvPr id="50" name="TextBox 17"/>
          <p:cNvSpPr txBox="1"/>
          <p:nvPr/>
        </p:nvSpPr>
        <p:spPr>
          <a:xfrm>
            <a:off x="12508790" y="11301285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  <a:endParaRPr lang="en-US" sz="4000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1" name="Freeform 14"/>
          <p:cNvSpPr/>
          <p:nvPr/>
        </p:nvSpPr>
        <p:spPr>
          <a:xfrm>
            <a:off x="12508899" y="1819105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566050" y="19502826"/>
            <a:ext cx="9649072" cy="49237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altLang="en-US" sz="2400" dirty="0"/>
              <a:t>Entre 2023 e 2025, as a</a:t>
            </a:r>
            <a:r>
              <a:rPr lang="" altLang="en-US" sz="2400" dirty="0"/>
              <a:t>çõ</a:t>
            </a:r>
            <a:r>
              <a:rPr lang="en-US" altLang="en-US" sz="2400" dirty="0"/>
              <a:t>es escolares de vacina</a:t>
            </a:r>
            <a:r>
              <a:rPr lang="" altLang="en-US" sz="2400" dirty="0"/>
              <a:t>ç</a:t>
            </a:r>
            <a:r>
              <a:rPr lang="en-US" altLang="en-US" sz="2400" dirty="0"/>
              <a:t>ão foram ampliadas na I Regional. A cobertura passou de 69,4% (meninas) e 46,1% (meninos) em 2023 para 71,2% e 55,9% em 2024, após ampliar o público até 19 anos. Recife obteve 86,6% e 70,6%. Em 2025, os municípios refor</a:t>
            </a:r>
            <a:r>
              <a:rPr lang="" altLang="en-US" sz="2400" dirty="0"/>
              <a:t>ç</a:t>
            </a:r>
            <a:r>
              <a:rPr lang="en-US" altLang="en-US" sz="2400" dirty="0"/>
              <a:t>aram as estratégias visando 90% de cobertura, resultando em aumento de 28% nas doses aplicadas em rela</a:t>
            </a:r>
            <a:r>
              <a:rPr lang="" altLang="en-US" sz="2400" dirty="0"/>
              <a:t>ç</a:t>
            </a:r>
            <a:r>
              <a:rPr lang="en-US" altLang="en-US" sz="2400" dirty="0"/>
              <a:t>ão a 2024.</a:t>
            </a:r>
            <a:endParaRPr lang="en-US" altLang="en-US" sz="2400" dirty="0"/>
          </a:p>
        </p:txBody>
      </p:sp>
      <p:sp>
        <p:nvSpPr>
          <p:cNvPr id="53" name="TextBox 17"/>
          <p:cNvSpPr txBox="1"/>
          <p:nvPr/>
        </p:nvSpPr>
        <p:spPr>
          <a:xfrm>
            <a:off x="12548904" y="18434518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endParaRPr lang="en-US" sz="40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" name="Freeform 14"/>
          <p:cNvSpPr/>
          <p:nvPr/>
        </p:nvSpPr>
        <p:spPr>
          <a:xfrm>
            <a:off x="12421651" y="2452636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508647" y="25936307"/>
            <a:ext cx="9649072" cy="49041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altLang="en-US" sz="2800" dirty="0"/>
              <a:t>Entre 2023 e 2025, houve progresso na vacina</a:t>
            </a:r>
            <a:r>
              <a:rPr lang="" altLang="en-US" sz="2800" dirty="0"/>
              <a:t>ç</a:t>
            </a:r>
            <a:r>
              <a:rPr lang="en-US" altLang="en-US" sz="2800" dirty="0"/>
              <a:t>ão contra o HPV na 1ª Regional, sustentado por estratégias escolares e amplia</a:t>
            </a:r>
            <a:r>
              <a:rPr lang="" altLang="en-US" sz="2800" dirty="0"/>
              <a:t>ç</a:t>
            </a:r>
            <a:r>
              <a:rPr lang="en-US" altLang="en-US" sz="2800" dirty="0"/>
              <a:t>ão etária. Embora as metas ainda não tenham sido plenamente atingidas, a continuidade das a</a:t>
            </a:r>
            <a:r>
              <a:rPr lang="" altLang="en-US" sz="2800" dirty="0"/>
              <a:t>çõ</a:t>
            </a:r>
            <a:r>
              <a:rPr lang="en-US" altLang="en-US" sz="2800" dirty="0"/>
              <a:t>es estaduais e municipais, aliada ao monitoramento local, é essencial para ampliar e consolidar a cobertura vacinal.</a:t>
            </a:r>
            <a:endParaRPr lang="en-US" altLang="en-US" sz="2800" dirty="0"/>
          </a:p>
          <a:p>
            <a:pPr algn="ctr">
              <a:lnSpc>
                <a:spcPts val="5335"/>
              </a:lnSpc>
            </a:pPr>
            <a:endParaRPr lang="en-US" altLang="en-US" sz="2800" dirty="0"/>
          </a:p>
        </p:txBody>
      </p:sp>
      <p:sp>
        <p:nvSpPr>
          <p:cNvPr id="56" name="TextBox 17"/>
          <p:cNvSpPr txBox="1"/>
          <p:nvPr/>
        </p:nvSpPr>
        <p:spPr>
          <a:xfrm>
            <a:off x="12476896" y="24771098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  <a:endParaRPr lang="en-US" sz="40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" name="TextBox 58"/>
          <p:cNvSpPr txBox="1"/>
          <p:nvPr/>
        </p:nvSpPr>
        <p:spPr>
          <a:xfrm>
            <a:off x="4212883" y="3045949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0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0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921" y="31324027"/>
            <a:ext cx="9433048" cy="6710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5"/>
              </a:lnSpc>
              <a:spcBef>
                <a:spcPct val="0"/>
              </a:spcBef>
            </a:pPr>
            <a:r>
              <a:rPr lang="en-US" altLang="en-US" sz="2400" dirty="0">
                <a:latin typeface="Montserrat" pitchFamily="2" charset="0"/>
              </a:rPr>
              <a:t>BRASIL. Ministério da Saúde. Programa Nacional de Imuniza</a:t>
            </a:r>
            <a:r>
              <a:rPr lang="" altLang="en-US" sz="2400" dirty="0">
                <a:latin typeface="Montserrat" pitchFamily="2" charset="0"/>
              </a:rPr>
              <a:t>çõ</a:t>
            </a:r>
            <a:r>
              <a:rPr lang="en-US" altLang="en-US" sz="2400" dirty="0">
                <a:latin typeface="Montserrat" pitchFamily="2" charset="0"/>
              </a:rPr>
              <a:t>es (PNI): Vacina HPV passa a ser aplicada em dose única no SUS. Brasília: Ministério da Saúde, 2024. Disponível em: https://www.gov.br/saude/pt-br/assuntos/noticias/2024/marco/vacina-hpv-passa-a-ser-aplicada-em-dose-unica-no-sus</a:t>
            </a:r>
            <a:endParaRPr lang="en-US" altLang="en-US" sz="2400" dirty="0">
              <a:latin typeface="Montserrat" pitchFamily="2" charset="0"/>
            </a:endParaRPr>
          </a:p>
          <a:p>
            <a:pPr algn="just">
              <a:lnSpc>
                <a:spcPts val="4025"/>
              </a:lnSpc>
              <a:spcBef>
                <a:spcPct val="0"/>
              </a:spcBef>
            </a:pPr>
            <a:r>
              <a:rPr lang="en-US" altLang="en-US" sz="2400" dirty="0">
                <a:latin typeface="Montserrat" pitchFamily="2" charset="0"/>
              </a:rPr>
              <a:t>. Acesso em: </a:t>
            </a:r>
            <a:r>
              <a:rPr lang="pt-BR" altLang="en-US" sz="2400" dirty="0">
                <a:latin typeface="Montserrat" pitchFamily="2" charset="0"/>
              </a:rPr>
              <a:t>21 ago</a:t>
            </a:r>
            <a:r>
              <a:rPr lang="en-US" altLang="en-US" sz="2400" dirty="0">
                <a:latin typeface="Montserrat" pitchFamily="2" charset="0"/>
              </a:rPr>
              <a:t> 2025.</a:t>
            </a:r>
            <a:endParaRPr lang="en-US" altLang="en-US" sz="2400" dirty="0">
              <a:latin typeface="Montserrat" pitchFamily="2" charset="0"/>
            </a:endParaRPr>
          </a:p>
          <a:p>
            <a:pPr algn="just">
              <a:lnSpc>
                <a:spcPts val="4025"/>
              </a:lnSpc>
              <a:spcBef>
                <a:spcPct val="0"/>
              </a:spcBef>
            </a:pPr>
            <a:endParaRPr lang="en-US" altLang="en-US" sz="2400" dirty="0">
              <a:latin typeface="Montserrat" pitchFamily="2" charset="0"/>
            </a:endParaRPr>
          </a:p>
          <a:p>
            <a:pPr algn="just">
              <a:lnSpc>
                <a:spcPts val="4025"/>
              </a:lnSpc>
              <a:spcBef>
                <a:spcPct val="0"/>
              </a:spcBef>
            </a:pPr>
            <a:r>
              <a:rPr lang="pt-BR" altLang="en-US" sz="2400" dirty="0">
                <a:latin typeface="Montserrat" pitchFamily="2" charset="0"/>
              </a:rPr>
              <a:t>B</a:t>
            </a:r>
            <a:r>
              <a:rPr lang="en-US" altLang="en-US" sz="2400" dirty="0">
                <a:latin typeface="Montserrat" pitchFamily="2" charset="0"/>
              </a:rPr>
              <a:t>RASIL. Ministério da Saúde. Painel de Monitoramento da Cobertura Vacinal – SI-PNI/DATASUS. Brasília: Ministério da Saúde, 2025. Disponível em: https://sipni.datasus.gov.br</a:t>
            </a:r>
            <a:endParaRPr lang="en-US" altLang="en-US" sz="2400" dirty="0">
              <a:latin typeface="Montserrat" pitchFamily="2" charset="0"/>
            </a:endParaRPr>
          </a:p>
          <a:p>
            <a:pPr algn="just">
              <a:lnSpc>
                <a:spcPts val="4025"/>
              </a:lnSpc>
              <a:spcBef>
                <a:spcPct val="0"/>
              </a:spcBef>
            </a:pPr>
            <a:r>
              <a:rPr lang="en-US" altLang="en-US" sz="2400" dirty="0">
                <a:latin typeface="Montserrat" pitchFamily="2" charset="0"/>
              </a:rPr>
              <a:t>. Acesso em: </a:t>
            </a:r>
            <a:r>
              <a:rPr lang="pt-BR" altLang="en-US" sz="2400" dirty="0">
                <a:latin typeface="Montserrat" pitchFamily="2" charset="0"/>
              </a:rPr>
              <a:t>2</a:t>
            </a:r>
            <a:r>
              <a:rPr lang="en-US" altLang="en-US" sz="2400" dirty="0">
                <a:latin typeface="Montserrat" pitchFamily="2" charset="0"/>
              </a:rPr>
              <a:t>1 </a:t>
            </a:r>
            <a:r>
              <a:rPr lang="pt-BR" altLang="en-US" sz="2400" dirty="0">
                <a:latin typeface="Montserrat" pitchFamily="2" charset="0"/>
              </a:rPr>
              <a:t>ago</a:t>
            </a:r>
            <a:r>
              <a:rPr lang="en-US" altLang="en-US" sz="2400" dirty="0">
                <a:latin typeface="Montserrat" pitchFamily="2" charset="0"/>
              </a:rPr>
              <a:t>. 2025</a:t>
            </a:r>
            <a:endParaRPr lang="en-US" altLang="en-US" sz="2400" dirty="0">
              <a:latin typeface="Montserrat" pitchFamily="2" charset="0"/>
            </a:endParaRPr>
          </a:p>
          <a:p>
            <a:pPr algn="just">
              <a:lnSpc>
                <a:spcPts val="4025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05970" y="31396305"/>
            <a:ext cx="9721215" cy="163068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ts val="4025"/>
              </a:lnSpc>
              <a:spcBef>
                <a:spcPct val="0"/>
              </a:spcBef>
            </a:pPr>
            <a:r>
              <a:rPr lang="pt-BR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</a:t>
            </a:r>
            <a:r>
              <a:rPr lang="en-US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ERNAMBUCO. Secretaria Estadual de Saúde. Relatórios de Cobertura Vacinal e Distribui</a:t>
            </a:r>
            <a:r>
              <a:rPr lang="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ão de Imunobiológicos – 1ª GERES (2023–2025). Recife: SES-PE, 2025.</a:t>
            </a:r>
            <a:endParaRPr lang="en-US" alt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5"/>
              </a:lnSpc>
              <a:spcBef>
                <a:spcPct val="0"/>
              </a:spcBef>
            </a:pPr>
            <a:endParaRPr lang="en-US" alt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5"/>
              </a:lnSpc>
              <a:spcBef>
                <a:spcPct val="0"/>
              </a:spcBef>
            </a:pPr>
            <a:r>
              <a:rPr lang="en-US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Ministério da Saúde. Plano Nacional de Expansão da Vacina</a:t>
            </a:r>
            <a:r>
              <a:rPr lang="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ão contra o HPV: Estratégia Escolar e Popula</a:t>
            </a:r>
            <a:r>
              <a:rPr lang="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ão de 15 a 19 anos (2024–2025). Brasília: Ministério da Saúde, 2024.</a:t>
            </a:r>
            <a:endParaRPr lang="en-US" alt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3239</Words>
  <Application>WPS Spreadsheets</Application>
  <PresentationFormat>Personalizar</PresentationFormat>
  <Paragraphs>48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6" baseType="lpstr">
      <vt:lpstr>Arial</vt:lpstr>
      <vt:lpstr>SimSun</vt:lpstr>
      <vt:lpstr>Wingdings</vt:lpstr>
      <vt:lpstr>Montserrat</vt:lpstr>
      <vt:lpstr>苹方-简</vt:lpstr>
      <vt:lpstr>Open Sans</vt:lpstr>
      <vt:lpstr>League Spartan</vt:lpstr>
      <vt:lpstr>Calibri</vt:lpstr>
      <vt:lpstr>Helvetica Neue</vt:lpstr>
      <vt:lpstr>Thonburi</vt:lpstr>
      <vt:lpstr>Microsoft YaHei</vt:lpstr>
      <vt:lpstr>汉仪旗黑</vt:lpstr>
      <vt:lpstr>Arial Unicode MS</vt:lpstr>
      <vt:lpstr>宋体-简</vt:lpstr>
      <vt:lpstr>Tema do Office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sheylacarneiro</cp:lastModifiedBy>
  <cp:revision>13</cp:revision>
  <dcterms:created xsi:type="dcterms:W3CDTF">2025-10-31T20:17:36Z</dcterms:created>
  <dcterms:modified xsi:type="dcterms:W3CDTF">2025-10-31T20:17:36Z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5D0D4D78DF156D825F190569EE205487_43</vt:lpwstr>
  </property>
  <property fmtid="{D5CDD505-2E9C-101B-9397-08002B2CF9AE}" pid="3" name="KSOProductBuildVer">
    <vt:lpwstr>1033-6.15.0.8733</vt:lpwstr>
  </property>
</Properties>
</file>