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Montserrat" charset="1" panose="00000500000000000000"/>
      <p:regular r:id="rId25"/>
    </p:embeddedFont>
    <p:embeddedFont>
      <p:font typeface="Montserrat Bold" charset="1" panose="00000800000000000000"/>
      <p:regular r:id="rId28"/>
    </p:embeddedFont>
    <p:embeddedFont>
      <p:font typeface="Calibri (MS) Bold" charset="1" panose="020F070203040403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25" Target="fonts/font25.fntdata" Type="http://schemas.openxmlformats.org/officeDocument/2006/relationships/font"/><Relationship Id="rId26" Target="notesSlides/notesSlide2.xml" Type="http://schemas.openxmlformats.org/officeDocument/2006/relationships/notesSlide"/><Relationship Id="rId27" Target="notesSlides/notesSlide3.xml" Type="http://schemas.openxmlformats.org/officeDocument/2006/relationships/notes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notesSlides/notesSlide4.xml" Type="http://schemas.openxmlformats.org/officeDocument/2006/relationships/notesSlide"/><Relationship Id="rId31" Target="notesSlides/notesSlide5.xml" Type="http://schemas.openxmlformats.org/officeDocument/2006/relationships/notesSlide"/><Relationship Id="rId32" Target="notesSlides/notesSlide6.xml" Type="http://schemas.openxmlformats.org/officeDocument/2006/relationships/notesSlide"/><Relationship Id="rId33" Target="notesSlides/notesSlide7.xml" Type="http://schemas.openxmlformats.org/officeDocument/2006/relationships/notesSlide"/><Relationship Id="rId34" Target="notesSlides/notesSlide8.xml" Type="http://schemas.openxmlformats.org/officeDocument/2006/relationships/notesSlide"/><Relationship Id="rId35" Target="notesSlides/notesSlide9.xml" Type="http://schemas.openxmlformats.org/officeDocument/2006/relationships/notesSlide"/><Relationship Id="rId36" Target="notesSlides/notesSlide10.xml" Type="http://schemas.openxmlformats.org/officeDocument/2006/relationships/notesSlide"/><Relationship Id="rId37" Target="notesSlides/notesSlide11.xml" Type="http://schemas.openxmlformats.org/officeDocument/2006/relationships/notesSlide"/><Relationship Id="rId38" Target="notesSlides/notesSlide12.xml" Type="http://schemas.openxmlformats.org/officeDocument/2006/relationships/notesSlide"/><Relationship Id="rId39" Target="notesSlides/notesSlide13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14.xml" Type="http://schemas.openxmlformats.org/officeDocument/2006/relationships/notesSlide"/><Relationship Id="rId41" Target="notesSlides/notesSlide15.xml" Type="http://schemas.openxmlformats.org/officeDocument/2006/relationships/notesSlide"/><Relationship Id="rId42" Target="notesSlides/notesSlide16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888" r="0" b="-38888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4" id="4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4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358417" y="2696632"/>
            <a:ext cx="5695451" cy="2115280"/>
            <a:chOff x="0" y="0"/>
            <a:chExt cx="7593935" cy="2820373"/>
          </a:xfrm>
        </p:grpSpPr>
        <p:sp>
          <p:nvSpPr>
            <p:cNvPr name="Freeform 6" id="6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652288" y="8585009"/>
            <a:ext cx="8243334" cy="595719"/>
            <a:chOff x="0" y="0"/>
            <a:chExt cx="10991113" cy="794292"/>
          </a:xfrm>
        </p:grpSpPr>
        <p:sp>
          <p:nvSpPr>
            <p:cNvPr name="Freeform 8" id="8" descr="C:\Users\rao656402\Desktop\logos 2.png"/>
            <p:cNvSpPr/>
            <p:nvPr/>
          </p:nvSpPr>
          <p:spPr>
            <a:xfrm flipH="false" flipV="false" rot="0">
              <a:off x="0" y="0"/>
              <a:ext cx="10991088" cy="794258"/>
            </a:xfrm>
            <a:custGeom>
              <a:avLst/>
              <a:gdLst/>
              <a:ahLst/>
              <a:cxnLst/>
              <a:rect r="r" b="b" t="t" l="l"/>
              <a:pathLst>
                <a:path h="794258" w="10991088">
                  <a:moveTo>
                    <a:pt x="0" y="0"/>
                  </a:moveTo>
                  <a:lnTo>
                    <a:pt x="10991088" y="0"/>
                  </a:lnTo>
                  <a:lnTo>
                    <a:pt x="10991088" y="794258"/>
                  </a:lnTo>
                  <a:lnTo>
                    <a:pt x="0" y="794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162" b="-4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40186" y="2766039"/>
            <a:ext cx="10766908" cy="2281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5"/>
              </a:lnSpc>
            </a:pPr>
            <a:r>
              <a:rPr lang="en-US" sz="480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Painel de Business Intelligence como Instrumento de Gestão Orçamentária na Saúde Municipal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40183" y="5275255"/>
            <a:ext cx="10262045" cy="2740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2"/>
              </a:lnSpc>
            </a:pPr>
            <a:r>
              <a:rPr lang="en-US" sz="30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</a:p>
          <a:p>
            <a:pPr algn="l">
              <a:lnSpc>
                <a:spcPts val="3697"/>
              </a:lnSpc>
            </a:pPr>
            <a:r>
              <a:rPr lang="en-US" sz="22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Thalya Thamires Saúde Sena Alves Bernardo; Pauliny Fernanda Silva Lins; Ericka Christiane Lustosa Maia Holanda</a:t>
            </a:r>
          </a:p>
          <a:p>
            <a:pPr algn="l">
              <a:lnSpc>
                <a:spcPts val="5042"/>
              </a:lnSpc>
            </a:pPr>
            <a:r>
              <a:rPr lang="en-US" sz="30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Instituição</a:t>
            </a:r>
          </a:p>
          <a:p>
            <a:pPr algn="l">
              <a:lnSpc>
                <a:spcPts val="4538"/>
              </a:lnSpc>
            </a:pPr>
            <a:r>
              <a:rPr lang="en-US" sz="27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 do Jaboatão dos Guararapes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5" id="5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54937" y="4021930"/>
            <a:ext cx="9346396" cy="221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4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56352" y="2353227"/>
            <a:ext cx="15984825" cy="109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experiência demonstrou que a integração entre sistemas de informação e ferramentas de análise visual constitui estratégia eficaz para aprimorar a gestão pública em saúde.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10" id="10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22963" y="393442"/>
            <a:ext cx="14450039" cy="55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3" id="13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51587" y="4221827"/>
            <a:ext cx="15984825" cy="109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ecessidade de padronização dos relatórios e aprimoramento dos fluxos de atualização de dados, a fim de garantir a consistência das informações.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1587" y="6086727"/>
            <a:ext cx="15984825" cy="109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uso do Looker Studio evidenciou-se como solução acessível, inovadora e de baixo custo, favorecendo a disseminação de práticas de gestão baseadas em evidências.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5" id="5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46832" y="3382636"/>
            <a:ext cx="10244177" cy="3259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74475" y="4328829"/>
            <a:ext cx="15984825" cy="109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Essa estratégia desenvolvida permitiu transformar dados dispersos em informações estratégicas acessíveis, promovendo transparência e celeridade na execução dos processos.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10" id="10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22963" y="269617"/>
            <a:ext cx="14450039" cy="639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32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RECOMENDAÇÕES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3" id="13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74475" y="2931545"/>
            <a:ext cx="15984825" cy="52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ferramenta mostrou-se viável e eficaz para o monitoramento orçamentário.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4475" y="6300409"/>
            <a:ext cx="15984825" cy="16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garantir sua sustentabilidade e expansão, é essencial o investimento contínuo em capacitação técnica, garantindo sustentabilidade e expansão da inovação na gestão pública em saúde.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5" id="5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46832" y="3985260"/>
            <a:ext cx="10244177" cy="1809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56425" y="3721350"/>
            <a:ext cx="15984679" cy="289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82"/>
              </a:lnSpc>
            </a:pPr>
            <a:r>
              <a:rPr lang="en-US" sz="26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Expresso meus sinceros agradecimentos à Secretaria Municipal de Saúde de Jaboatão dos Guararapes e à Gerência Financeira e Contábil pela oportunidade de participar desta experiência. Essa vivência representou um importante momento de aprendizado e aprimoramento profissional, contribuindo para o fortalecimento dos conhecimentos sobre os processos de gestão e execução orçamentária no âmbito público.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10" id="10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22963" y="317242"/>
            <a:ext cx="14450039" cy="62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3" id="13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122059" y="2336405"/>
            <a:ext cx="5695451" cy="2115280"/>
            <a:chOff x="0" y="0"/>
            <a:chExt cx="7593935" cy="2820373"/>
          </a:xfrm>
        </p:grpSpPr>
        <p:sp>
          <p:nvSpPr>
            <p:cNvPr name="Freeform 5" id="5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225250" y="4310945"/>
            <a:ext cx="6669087" cy="178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OBRIGAD@!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97433" y="6350693"/>
            <a:ext cx="13744704" cy="1698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7"/>
              </a:lnSpc>
            </a:pPr>
            <a:r>
              <a:rPr lang="en-US" sz="32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Thalya Bernardo</a:t>
            </a:r>
          </a:p>
          <a:p>
            <a:pPr algn="ctr">
              <a:lnSpc>
                <a:spcPts val="5097"/>
              </a:lnSpc>
            </a:pPr>
            <a:r>
              <a:rPr lang="en-US" sz="32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 do Jaboatão dos Guararapes </a:t>
            </a:r>
          </a:p>
          <a:p>
            <a:pPr algn="ctr">
              <a:lnSpc>
                <a:spcPts val="5097"/>
              </a:lnSpc>
            </a:pPr>
            <a:r>
              <a:rPr lang="en-US" sz="32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thalya.saude@gmail.com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5336780" y="2782167"/>
            <a:ext cx="11508688" cy="4434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4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PERÍODO DE REALIZAÇÃO/</a:t>
            </a:r>
          </a:p>
          <a:p>
            <a:pPr algn="r">
              <a:lnSpc>
                <a:spcPts val="8644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6" id="6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4"/>
            <a:ext cx="18295931" cy="8501685"/>
          </a:xfrm>
          <a:custGeom>
            <a:avLst/>
            <a:gdLst/>
            <a:ahLst/>
            <a:cxnLst/>
            <a:rect r="r" b="b" t="t" l="l"/>
            <a:pathLst>
              <a:path h="8501685" w="18295931">
                <a:moveTo>
                  <a:pt x="0" y="0"/>
                </a:moveTo>
                <a:lnTo>
                  <a:pt x="18295931" y="0"/>
                </a:lnTo>
                <a:lnTo>
                  <a:pt x="18295931" y="8501685"/>
                </a:lnTo>
                <a:lnTo>
                  <a:pt x="0" y="85016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51587" y="2611209"/>
            <a:ext cx="15984825" cy="166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2501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Período de Realização</a:t>
            </a:r>
          </a:p>
          <a:p>
            <a:pPr algn="just">
              <a:lnSpc>
                <a:spcPts val="4502"/>
              </a:lnSpc>
            </a:pPr>
          </a:p>
          <a:p>
            <a:pPr algn="just">
              <a:lnSpc>
                <a:spcPts val="4502"/>
              </a:lnSpc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projeto foi desenvolvido e implementado entre junho e outubro de 2025.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10" id="10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2" id="12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222964" y="111769"/>
            <a:ext cx="7060461" cy="110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PERÍODO DE REALIZAÇÃO/</a:t>
            </a:r>
          </a:p>
          <a:p>
            <a:pPr algn="l">
              <a:lnSpc>
                <a:spcPts val="4322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1587" y="5281262"/>
            <a:ext cx="15984825" cy="223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2501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Objeto da Experiência</a:t>
            </a:r>
          </a:p>
          <a:p>
            <a:pPr algn="just">
              <a:lnSpc>
                <a:spcPts val="4502"/>
              </a:lnSpc>
            </a:pPr>
          </a:p>
          <a:p>
            <a:pPr algn="just">
              <a:lnSpc>
                <a:spcPts val="4502"/>
              </a:lnSpc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de um painel de business intelligence para monitoramento contínuo e transparente da execução orçamentária na gestão municipal de saúde.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444840" y="4180552"/>
            <a:ext cx="6205406" cy="171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29"/>
              </a:lnSpc>
            </a:pPr>
            <a:r>
              <a:rPr lang="en-US" sz="805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6" id="6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8" id="8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0" id="10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2669778" y="5627750"/>
            <a:ext cx="4466634" cy="3357730"/>
          </a:xfrm>
          <a:custGeom>
            <a:avLst/>
            <a:gdLst/>
            <a:ahLst/>
            <a:cxnLst/>
            <a:rect r="r" b="b" t="t" l="l"/>
            <a:pathLst>
              <a:path h="3357730" w="4466634">
                <a:moveTo>
                  <a:pt x="0" y="0"/>
                </a:moveTo>
                <a:lnTo>
                  <a:pt x="4466635" y="0"/>
                </a:lnTo>
                <a:lnTo>
                  <a:pt x="4466635" y="3357730"/>
                </a:lnTo>
                <a:lnTo>
                  <a:pt x="0" y="33577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3725573" y="5143500"/>
            <a:ext cx="4053532" cy="812634"/>
            <a:chOff x="0" y="0"/>
            <a:chExt cx="1067597" cy="2140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7597" cy="214027"/>
            </a:xfrm>
            <a:custGeom>
              <a:avLst/>
              <a:gdLst/>
              <a:ahLst/>
              <a:cxnLst/>
              <a:rect r="r" b="b" t="t" l="l"/>
              <a:pathLst>
                <a:path h="214027" w="1067597">
                  <a:moveTo>
                    <a:pt x="97406" y="0"/>
                  </a:moveTo>
                  <a:lnTo>
                    <a:pt x="970191" y="0"/>
                  </a:lnTo>
                  <a:cubicBezTo>
                    <a:pt x="1023987" y="0"/>
                    <a:pt x="1067597" y="43610"/>
                    <a:pt x="1067597" y="97406"/>
                  </a:cubicBezTo>
                  <a:lnTo>
                    <a:pt x="1067597" y="116621"/>
                  </a:lnTo>
                  <a:cubicBezTo>
                    <a:pt x="1067597" y="170417"/>
                    <a:pt x="1023987" y="214027"/>
                    <a:pt x="970191" y="214027"/>
                  </a:cubicBezTo>
                  <a:lnTo>
                    <a:pt x="97406" y="214027"/>
                  </a:lnTo>
                  <a:cubicBezTo>
                    <a:pt x="43610" y="214027"/>
                    <a:pt x="0" y="170417"/>
                    <a:pt x="0" y="116621"/>
                  </a:cubicBezTo>
                  <a:lnTo>
                    <a:pt x="0" y="97406"/>
                  </a:lnTo>
                  <a:cubicBezTo>
                    <a:pt x="0" y="43610"/>
                    <a:pt x="43610" y="0"/>
                    <a:pt x="97406" y="0"/>
                  </a:cubicBezTo>
                  <a:close/>
                </a:path>
              </a:pathLst>
            </a:custGeom>
            <a:solidFill>
              <a:srgbClr val="2D68B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33350"/>
              <a:ext cx="1067597" cy="347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22"/>
                </a:lnSpc>
              </a:pPr>
              <a:r>
                <a:rPr lang="en-US" sz="240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Incompletude dos dados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51587" y="2322226"/>
            <a:ext cx="15984825" cy="1853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2"/>
              </a:lnSpc>
            </a:pPr>
            <a:r>
              <a:rPr lang="en-US" sz="28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Aprimorar os processos de planejamento e acompanhamento da execução orçamentária da Secretaria Municipal de Saúde do Jaboatão dos Guararapes, por meio do desenvolvimento de painel de monitoramento integrado.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22963" y="317242"/>
            <a:ext cx="14450039" cy="62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725573" y="6516217"/>
            <a:ext cx="4053532" cy="812634"/>
            <a:chOff x="0" y="0"/>
            <a:chExt cx="1067597" cy="21402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67597" cy="214027"/>
            </a:xfrm>
            <a:custGeom>
              <a:avLst/>
              <a:gdLst/>
              <a:ahLst/>
              <a:cxnLst/>
              <a:rect r="r" b="b" t="t" l="l"/>
              <a:pathLst>
                <a:path h="214027" w="1067597">
                  <a:moveTo>
                    <a:pt x="97406" y="0"/>
                  </a:moveTo>
                  <a:lnTo>
                    <a:pt x="970191" y="0"/>
                  </a:lnTo>
                  <a:cubicBezTo>
                    <a:pt x="1023987" y="0"/>
                    <a:pt x="1067597" y="43610"/>
                    <a:pt x="1067597" y="97406"/>
                  </a:cubicBezTo>
                  <a:lnTo>
                    <a:pt x="1067597" y="116621"/>
                  </a:lnTo>
                  <a:cubicBezTo>
                    <a:pt x="1067597" y="170417"/>
                    <a:pt x="1023987" y="214027"/>
                    <a:pt x="970191" y="214027"/>
                  </a:cubicBezTo>
                  <a:lnTo>
                    <a:pt x="97406" y="214027"/>
                  </a:lnTo>
                  <a:cubicBezTo>
                    <a:pt x="43610" y="214027"/>
                    <a:pt x="0" y="170417"/>
                    <a:pt x="0" y="116621"/>
                  </a:cubicBezTo>
                  <a:lnTo>
                    <a:pt x="0" y="97406"/>
                  </a:lnTo>
                  <a:cubicBezTo>
                    <a:pt x="0" y="43610"/>
                    <a:pt x="43610" y="0"/>
                    <a:pt x="97406" y="0"/>
                  </a:cubicBezTo>
                  <a:close/>
                </a:path>
              </a:pathLst>
            </a:custGeom>
            <a:solidFill>
              <a:srgbClr val="2D68B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33350"/>
              <a:ext cx="1067597" cy="347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22"/>
                </a:lnSpc>
              </a:pPr>
              <a:r>
                <a:rPr lang="en-US" sz="240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Solicitações duplicadas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983875" y="7890826"/>
            <a:ext cx="5730415" cy="1094654"/>
            <a:chOff x="0" y="0"/>
            <a:chExt cx="1509245" cy="28830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09245" cy="288304"/>
            </a:xfrm>
            <a:custGeom>
              <a:avLst/>
              <a:gdLst/>
              <a:ahLst/>
              <a:cxnLst/>
              <a:rect r="r" b="b" t="t" l="l"/>
              <a:pathLst>
                <a:path h="288304" w="1509245">
                  <a:moveTo>
                    <a:pt x="68902" y="0"/>
                  </a:moveTo>
                  <a:lnTo>
                    <a:pt x="1440343" y="0"/>
                  </a:lnTo>
                  <a:cubicBezTo>
                    <a:pt x="1478397" y="0"/>
                    <a:pt x="1509245" y="30849"/>
                    <a:pt x="1509245" y="68902"/>
                  </a:cubicBezTo>
                  <a:lnTo>
                    <a:pt x="1509245" y="219402"/>
                  </a:lnTo>
                  <a:cubicBezTo>
                    <a:pt x="1509245" y="257455"/>
                    <a:pt x="1478397" y="288304"/>
                    <a:pt x="1440343" y="288304"/>
                  </a:cubicBezTo>
                  <a:lnTo>
                    <a:pt x="68902" y="288304"/>
                  </a:lnTo>
                  <a:cubicBezTo>
                    <a:pt x="30849" y="288304"/>
                    <a:pt x="0" y="257455"/>
                    <a:pt x="0" y="219402"/>
                  </a:cubicBezTo>
                  <a:lnTo>
                    <a:pt x="0" y="68902"/>
                  </a:lnTo>
                  <a:cubicBezTo>
                    <a:pt x="0" y="30849"/>
                    <a:pt x="30849" y="0"/>
                    <a:pt x="68902" y="0"/>
                  </a:cubicBezTo>
                  <a:close/>
                </a:path>
              </a:pathLst>
            </a:custGeom>
            <a:solidFill>
              <a:srgbClr val="2D68B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33350"/>
              <a:ext cx="1509245" cy="42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22"/>
                </a:lnSpc>
              </a:pPr>
              <a:r>
                <a:rPr lang="en-US" sz="240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Dificuldade em acompanhar o status das solicitações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5" id="5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00211" y="3454681"/>
            <a:ext cx="9699281" cy="3259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50917" y="2467455"/>
            <a:ext cx="15984825" cy="223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projeto desenvolveu um painel de Business Intelligence (BI) para superar a fragmentação de dados entre sistemas. A metodologia envolveu a extração e consolidação dos relatórios em uma base unificada no Google Sheets. A partir disso, foi construído um painel dinâmico e interativo no Looker Studio, viabilizando o monitoramento detalhado.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10" id="10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2" id="12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50917" y="-705822"/>
            <a:ext cx="14450039" cy="1649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4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265203" y="5316310"/>
            <a:ext cx="2779807" cy="2779831"/>
            <a:chOff x="0" y="0"/>
            <a:chExt cx="3905534" cy="39055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905504" cy="3905504"/>
            </a:xfrm>
            <a:custGeom>
              <a:avLst/>
              <a:gdLst/>
              <a:ahLst/>
              <a:cxnLst/>
              <a:rect r="r" b="b" t="t" l="l"/>
              <a:pathLst>
                <a:path h="3905504" w="3905504">
                  <a:moveTo>
                    <a:pt x="0" y="0"/>
                  </a:moveTo>
                  <a:lnTo>
                    <a:pt x="3905504" y="0"/>
                  </a:lnTo>
                  <a:lnTo>
                    <a:pt x="3905504" y="3905504"/>
                  </a:lnTo>
                  <a:lnTo>
                    <a:pt x="0" y="3905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1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0447936" y="5146180"/>
            <a:ext cx="2587348" cy="2587348"/>
            <a:chOff x="0" y="0"/>
            <a:chExt cx="3449797" cy="344979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49828" cy="3449828"/>
            </a:xfrm>
            <a:custGeom>
              <a:avLst/>
              <a:gdLst/>
              <a:ahLst/>
              <a:cxnLst/>
              <a:rect r="r" b="b" t="t" l="l"/>
              <a:pathLst>
                <a:path h="3449828" w="3449828">
                  <a:moveTo>
                    <a:pt x="0" y="0"/>
                  </a:moveTo>
                  <a:lnTo>
                    <a:pt x="3449828" y="0"/>
                  </a:lnTo>
                  <a:lnTo>
                    <a:pt x="3449828" y="3449828"/>
                  </a:lnTo>
                  <a:lnTo>
                    <a:pt x="0" y="3449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388784" y="7585648"/>
            <a:ext cx="5020591" cy="138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1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21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erencia o ciclo financeiro completo da despesa (solicitação, empenho, liquidação, tesouraria).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08517" y="7585648"/>
            <a:ext cx="3666186" cy="906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1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Responsável pela execução financeira.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9075925" y="4085302"/>
            <a:ext cx="7574321" cy="178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529"/>
              </a:lnSpc>
            </a:pPr>
            <a:r>
              <a:rPr lang="en-US" sz="7203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06826" y="4255674"/>
            <a:ext cx="5695451" cy="2115280"/>
            <a:chOff x="0" y="0"/>
            <a:chExt cx="7593935" cy="2820373"/>
          </a:xfrm>
        </p:grpSpPr>
        <p:sp>
          <p:nvSpPr>
            <p:cNvPr name="Freeform 6" id="6" descr="C:\Users\rao656402\Desktop\logo.png"/>
            <p:cNvSpPr/>
            <p:nvPr/>
          </p:nvSpPr>
          <p:spPr>
            <a:xfrm flipH="false" flipV="false" rot="0">
              <a:off x="0" y="0"/>
              <a:ext cx="7593965" cy="2820416"/>
            </a:xfrm>
            <a:custGeom>
              <a:avLst/>
              <a:gdLst/>
              <a:ahLst/>
              <a:cxnLst/>
              <a:rect r="r" b="b" t="t" l="l"/>
              <a:pathLst>
                <a:path h="2820416" w="7593965">
                  <a:moveTo>
                    <a:pt x="0" y="0"/>
                  </a:moveTo>
                  <a:lnTo>
                    <a:pt x="7593965" y="0"/>
                  </a:lnTo>
                  <a:lnTo>
                    <a:pt x="7593965" y="2820416"/>
                  </a:lnTo>
                  <a:lnTo>
                    <a:pt x="0" y="282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177" y="-4765"/>
            <a:ext cx="18303883" cy="10301892"/>
            <a:chOff x="0" y="0"/>
            <a:chExt cx="24405178" cy="13735855"/>
          </a:xfrm>
        </p:grpSpPr>
        <p:sp>
          <p:nvSpPr>
            <p:cNvPr name="Freeform 3" id="3" descr="C:\Users\rao656402\Desktop\ppt1.png"/>
            <p:cNvSpPr/>
            <p:nvPr/>
          </p:nvSpPr>
          <p:spPr>
            <a:xfrm flipH="false" flipV="false" rot="0">
              <a:off x="0" y="0"/>
              <a:ext cx="24405210" cy="13735813"/>
            </a:xfrm>
            <a:custGeom>
              <a:avLst/>
              <a:gdLst/>
              <a:ahLst/>
              <a:cxnLst/>
              <a:rect r="r" b="b" t="t" l="l"/>
              <a:pathLst>
                <a:path h="13735813" w="24405210">
                  <a:moveTo>
                    <a:pt x="0" y="0"/>
                  </a:moveTo>
                  <a:lnTo>
                    <a:pt x="24405210" y="0"/>
                  </a:lnTo>
                  <a:lnTo>
                    <a:pt x="24405210" y="13735813"/>
                  </a:lnTo>
                  <a:lnTo>
                    <a:pt x="0" y="137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79106" y="-41097"/>
            <a:ext cx="10516837" cy="10477549"/>
            <a:chOff x="0" y="0"/>
            <a:chExt cx="14022449" cy="13970065"/>
          </a:xfrm>
        </p:grpSpPr>
        <p:sp>
          <p:nvSpPr>
            <p:cNvPr name="Freeform 5" id="5" descr="C:\Users\rao656402\Desktop\azul.png"/>
            <p:cNvSpPr/>
            <p:nvPr/>
          </p:nvSpPr>
          <p:spPr>
            <a:xfrm flipH="false" flipV="false" rot="0">
              <a:off x="0" y="0"/>
              <a:ext cx="14022451" cy="13970127"/>
            </a:xfrm>
            <a:custGeom>
              <a:avLst/>
              <a:gdLst/>
              <a:ahLst/>
              <a:cxnLst/>
              <a:rect r="r" b="b" t="t" l="l"/>
              <a:pathLst>
                <a:path h="13970127" w="14022451">
                  <a:moveTo>
                    <a:pt x="0" y="0"/>
                  </a:moveTo>
                  <a:lnTo>
                    <a:pt x="14022451" y="0"/>
                  </a:lnTo>
                  <a:lnTo>
                    <a:pt x="14022451" y="13970127"/>
                  </a:lnTo>
                  <a:lnTo>
                    <a:pt x="0" y="13970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78654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1173295"/>
            <a:ext cx="18295942" cy="8501628"/>
          </a:xfrm>
          <a:custGeom>
            <a:avLst/>
            <a:gdLst/>
            <a:ahLst/>
            <a:cxnLst/>
            <a:rect r="r" b="b" t="t" l="l"/>
            <a:pathLst>
              <a:path h="8501628" w="18295942">
                <a:moveTo>
                  <a:pt x="0" y="0"/>
                </a:moveTo>
                <a:lnTo>
                  <a:pt x="18295942" y="0"/>
                </a:lnTo>
                <a:lnTo>
                  <a:pt x="18295942" y="8501628"/>
                </a:lnTo>
                <a:lnTo>
                  <a:pt x="0" y="8501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868426" y="247085"/>
            <a:ext cx="665161" cy="1008637"/>
            <a:chOff x="0" y="0"/>
            <a:chExt cx="886882" cy="1344850"/>
          </a:xfrm>
        </p:grpSpPr>
        <p:sp>
          <p:nvSpPr>
            <p:cNvPr name="Freeform 8" id="8" descr="C:\Users\rao656402\Desktop\logo.png"/>
            <p:cNvSpPr/>
            <p:nvPr/>
          </p:nvSpPr>
          <p:spPr>
            <a:xfrm flipH="false" flipV="false" rot="0">
              <a:off x="0" y="0"/>
              <a:ext cx="886841" cy="1344803"/>
            </a:xfrm>
            <a:custGeom>
              <a:avLst/>
              <a:gdLst/>
              <a:ahLst/>
              <a:cxnLst/>
              <a:rect r="r" b="b" t="t" l="l"/>
              <a:pathLst>
                <a:path h="1344803" w="886841">
                  <a:moveTo>
                    <a:pt x="0" y="0"/>
                  </a:moveTo>
                  <a:lnTo>
                    <a:pt x="886841" y="0"/>
                  </a:lnTo>
                  <a:lnTo>
                    <a:pt x="886841" y="1344803"/>
                  </a:lnTo>
                  <a:lnTo>
                    <a:pt x="0" y="134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260288" b="11986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741609" y="9711080"/>
            <a:ext cx="5763642" cy="416520"/>
            <a:chOff x="0" y="0"/>
            <a:chExt cx="7684856" cy="555360"/>
          </a:xfrm>
        </p:grpSpPr>
        <p:sp>
          <p:nvSpPr>
            <p:cNvPr name="Freeform 10" id="10" descr="C:\Users\rao656402\Desktop\logos 2.png"/>
            <p:cNvSpPr/>
            <p:nvPr/>
          </p:nvSpPr>
          <p:spPr>
            <a:xfrm flipH="false" flipV="false" rot="0">
              <a:off x="0" y="0"/>
              <a:ext cx="7684897" cy="555371"/>
            </a:xfrm>
            <a:custGeom>
              <a:avLst/>
              <a:gdLst/>
              <a:ahLst/>
              <a:cxnLst/>
              <a:rect r="r" b="b" t="t" l="l"/>
              <a:pathLst>
                <a:path h="555371" w="7684897">
                  <a:moveTo>
                    <a:pt x="0" y="0"/>
                  </a:moveTo>
                  <a:lnTo>
                    <a:pt x="7684897" y="0"/>
                  </a:lnTo>
                  <a:lnTo>
                    <a:pt x="7684897" y="555371"/>
                  </a:lnTo>
                  <a:lnTo>
                    <a:pt x="0" y="5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61" b="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779106" y="5471734"/>
            <a:ext cx="3086100" cy="226432"/>
            <a:chOff x="0" y="0"/>
            <a:chExt cx="812800" cy="596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59636"/>
            </a:xfrm>
            <a:custGeom>
              <a:avLst/>
              <a:gdLst/>
              <a:ahLst/>
              <a:cxnLst/>
              <a:rect r="r" b="b" t="t" l="l"/>
              <a:pathLst>
                <a:path h="59636" w="812800">
                  <a:moveTo>
                    <a:pt x="29818" y="0"/>
                  </a:moveTo>
                  <a:lnTo>
                    <a:pt x="782982" y="0"/>
                  </a:lnTo>
                  <a:cubicBezTo>
                    <a:pt x="790890" y="0"/>
                    <a:pt x="798474" y="3142"/>
                    <a:pt x="804066" y="8734"/>
                  </a:cubicBezTo>
                  <a:cubicBezTo>
                    <a:pt x="809658" y="14326"/>
                    <a:pt x="812800" y="21910"/>
                    <a:pt x="812800" y="29818"/>
                  </a:cubicBezTo>
                  <a:lnTo>
                    <a:pt x="812800" y="29818"/>
                  </a:lnTo>
                  <a:cubicBezTo>
                    <a:pt x="812800" y="37726"/>
                    <a:pt x="809658" y="45311"/>
                    <a:pt x="804066" y="50903"/>
                  </a:cubicBezTo>
                  <a:cubicBezTo>
                    <a:pt x="798474" y="56495"/>
                    <a:pt x="790890" y="59636"/>
                    <a:pt x="782982" y="59636"/>
                  </a:cubicBezTo>
                  <a:lnTo>
                    <a:pt x="29818" y="59636"/>
                  </a:lnTo>
                  <a:cubicBezTo>
                    <a:pt x="21910" y="59636"/>
                    <a:pt x="14326" y="56495"/>
                    <a:pt x="8734" y="50903"/>
                  </a:cubicBezTo>
                  <a:cubicBezTo>
                    <a:pt x="3142" y="45311"/>
                    <a:pt x="0" y="37726"/>
                    <a:pt x="0" y="29818"/>
                  </a:cubicBezTo>
                  <a:lnTo>
                    <a:pt x="0" y="29818"/>
                  </a:lnTo>
                  <a:cubicBezTo>
                    <a:pt x="0" y="21910"/>
                    <a:pt x="3142" y="14326"/>
                    <a:pt x="8734" y="8734"/>
                  </a:cubicBezTo>
                  <a:cubicBezTo>
                    <a:pt x="14326" y="3142"/>
                    <a:pt x="21910" y="0"/>
                    <a:pt x="29818" y="0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42875"/>
              <a:ext cx="812800" cy="202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02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51587" y="2061544"/>
            <a:ext cx="15984825" cy="52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onitoramento sistemático dos processos de execução orçamentária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61856" y="276876"/>
            <a:ext cx="7634086" cy="730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Congresso Pernambucano de Inovação &amp; Integração em Saúde - CPIIS </a:t>
            </a:r>
          </a:p>
          <a:p>
            <a:pPr algn="l">
              <a:lnSpc>
                <a:spcPts val="2936"/>
              </a:lnSpc>
            </a:pPr>
            <a:r>
              <a:rPr lang="en-US" b="true" sz="1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Mostra Pernambucana de Experiências Exitosas em Saúde (MEX-SAÚDE PE)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2963" y="317242"/>
            <a:ext cx="14450039" cy="62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360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1587" y="2770237"/>
            <a:ext cx="15984825" cy="52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elhoria na identificação de gargalos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51587" y="3478930"/>
            <a:ext cx="15984825" cy="52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0020" indent="-270010" lvl="1">
              <a:lnSpc>
                <a:spcPts val="4502"/>
              </a:lnSpc>
              <a:buFont typeface="Arial"/>
              <a:buChar char="•"/>
            </a:pP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ransparência administrativa e o aperfeiçoamento do controle interno.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886670" y="4724738"/>
            <a:ext cx="12041388" cy="4264313"/>
            <a:chOff x="0" y="0"/>
            <a:chExt cx="16055184" cy="56857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055184" cy="5685751"/>
            </a:xfrm>
            <a:custGeom>
              <a:avLst/>
              <a:gdLst/>
              <a:ahLst/>
              <a:cxnLst/>
              <a:rect r="r" b="b" t="t" l="l"/>
              <a:pathLst>
                <a:path h="5685751" w="16055184">
                  <a:moveTo>
                    <a:pt x="0" y="0"/>
                  </a:moveTo>
                  <a:lnTo>
                    <a:pt x="16055184" y="0"/>
                  </a:lnTo>
                  <a:lnTo>
                    <a:pt x="16055184" y="5685751"/>
                  </a:lnTo>
                  <a:lnTo>
                    <a:pt x="0" y="568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-40834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5795471" y="1746378"/>
              <a:ext cx="5029387" cy="369014"/>
              <a:chOff x="0" y="0"/>
              <a:chExt cx="812800" cy="5963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59636"/>
              </a:xfrm>
              <a:custGeom>
                <a:avLst/>
                <a:gdLst/>
                <a:ahLst/>
                <a:cxnLst/>
                <a:rect r="r" b="b" t="t" l="l"/>
                <a:pathLst>
                  <a:path h="59636" w="812800">
                    <a:moveTo>
                      <a:pt x="29818" y="0"/>
                    </a:moveTo>
                    <a:lnTo>
                      <a:pt x="782982" y="0"/>
                    </a:lnTo>
                    <a:cubicBezTo>
                      <a:pt x="790890" y="0"/>
                      <a:pt x="798474" y="3142"/>
                      <a:pt x="804066" y="8734"/>
                    </a:cubicBezTo>
                    <a:cubicBezTo>
                      <a:pt x="809658" y="14326"/>
                      <a:pt x="812800" y="21910"/>
                      <a:pt x="812800" y="29818"/>
                    </a:cubicBezTo>
                    <a:lnTo>
                      <a:pt x="812800" y="29818"/>
                    </a:lnTo>
                    <a:cubicBezTo>
                      <a:pt x="812800" y="37726"/>
                      <a:pt x="809658" y="45311"/>
                      <a:pt x="804066" y="50903"/>
                    </a:cubicBezTo>
                    <a:cubicBezTo>
                      <a:pt x="798474" y="56495"/>
                      <a:pt x="790890" y="59636"/>
                      <a:pt x="782982" y="59636"/>
                    </a:cubicBezTo>
                    <a:lnTo>
                      <a:pt x="29818" y="59636"/>
                    </a:lnTo>
                    <a:cubicBezTo>
                      <a:pt x="21910" y="59636"/>
                      <a:pt x="14326" y="56495"/>
                      <a:pt x="8734" y="50903"/>
                    </a:cubicBezTo>
                    <a:cubicBezTo>
                      <a:pt x="3142" y="45311"/>
                      <a:pt x="0" y="37726"/>
                      <a:pt x="0" y="29818"/>
                    </a:cubicBezTo>
                    <a:lnTo>
                      <a:pt x="0" y="29818"/>
                    </a:lnTo>
                    <a:cubicBezTo>
                      <a:pt x="0" y="21910"/>
                      <a:pt x="3142" y="14326"/>
                      <a:pt x="8734" y="8734"/>
                    </a:cubicBezTo>
                    <a:cubicBezTo>
                      <a:pt x="14326" y="3142"/>
                      <a:pt x="21910" y="0"/>
                      <a:pt x="29818" y="0"/>
                    </a:cubicBezTo>
                    <a:close/>
                  </a:path>
                </a:pathLst>
              </a:custGeom>
              <a:solidFill>
                <a:srgbClr val="FDFDFE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42875"/>
                <a:ext cx="812800" cy="202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502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14168374" cy="556355"/>
              <a:chOff x="0" y="0"/>
              <a:chExt cx="2289753" cy="8991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289753" cy="89913"/>
              </a:xfrm>
              <a:custGeom>
                <a:avLst/>
                <a:gdLst/>
                <a:ahLst/>
                <a:cxnLst/>
                <a:rect r="r" b="b" t="t" l="l"/>
                <a:pathLst>
                  <a:path h="89913" w="2289753">
                    <a:moveTo>
                      <a:pt x="0" y="0"/>
                    </a:moveTo>
                    <a:lnTo>
                      <a:pt x="2289753" y="0"/>
                    </a:lnTo>
                    <a:lnTo>
                      <a:pt x="2289753" y="89913"/>
                    </a:lnTo>
                    <a:lnTo>
                      <a:pt x="0" y="89913"/>
                    </a:lnTo>
                    <a:close/>
                  </a:path>
                </a:pathLst>
              </a:custGeom>
              <a:solidFill>
                <a:srgbClr val="F5C22A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42875"/>
                <a:ext cx="2289753" cy="23278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502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646137" y="0"/>
              <a:ext cx="8395815" cy="556355"/>
              <a:chOff x="0" y="0"/>
              <a:chExt cx="1356849" cy="89913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356849" cy="89913"/>
              </a:xfrm>
              <a:custGeom>
                <a:avLst/>
                <a:gdLst/>
                <a:ahLst/>
                <a:cxnLst/>
                <a:rect r="r" b="b" t="t" l="l"/>
                <a:pathLst>
                  <a:path h="89913" w="1356849">
                    <a:moveTo>
                      <a:pt x="44956" y="0"/>
                    </a:moveTo>
                    <a:lnTo>
                      <a:pt x="1311893" y="0"/>
                    </a:lnTo>
                    <a:cubicBezTo>
                      <a:pt x="1323816" y="0"/>
                      <a:pt x="1335250" y="4736"/>
                      <a:pt x="1343681" y="13167"/>
                    </a:cubicBezTo>
                    <a:cubicBezTo>
                      <a:pt x="1352112" y="21598"/>
                      <a:pt x="1356849" y="33033"/>
                      <a:pt x="1356849" y="44956"/>
                    </a:cubicBezTo>
                    <a:lnTo>
                      <a:pt x="1356849" y="44956"/>
                    </a:lnTo>
                    <a:cubicBezTo>
                      <a:pt x="1356849" y="69785"/>
                      <a:pt x="1336721" y="89913"/>
                      <a:pt x="1311893" y="89913"/>
                    </a:cubicBezTo>
                    <a:lnTo>
                      <a:pt x="44956" y="89913"/>
                    </a:lnTo>
                    <a:cubicBezTo>
                      <a:pt x="33033" y="89913"/>
                      <a:pt x="21598" y="85176"/>
                      <a:pt x="13167" y="76745"/>
                    </a:cubicBezTo>
                    <a:cubicBezTo>
                      <a:pt x="4736" y="68314"/>
                      <a:pt x="0" y="56879"/>
                      <a:pt x="0" y="44956"/>
                    </a:cubicBezTo>
                    <a:lnTo>
                      <a:pt x="0" y="44956"/>
                    </a:lnTo>
                    <a:cubicBezTo>
                      <a:pt x="0" y="33033"/>
                      <a:pt x="4736" y="21598"/>
                      <a:pt x="13167" y="13167"/>
                    </a:cubicBezTo>
                    <a:cubicBezTo>
                      <a:pt x="21598" y="4736"/>
                      <a:pt x="33033" y="0"/>
                      <a:pt x="44956" y="0"/>
                    </a:cubicBezTo>
                    <a:close/>
                  </a:path>
                </a:pathLst>
              </a:custGeom>
              <a:solidFill>
                <a:srgbClr val="F5C22A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85725"/>
                <a:ext cx="1356849" cy="1756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82"/>
                  </a:lnSpc>
                </a:pPr>
                <a:r>
                  <a:rPr lang="en-US" b="true" sz="1601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MONITORAMENTO DA EXECUÇÃO ORÇAMENTÁRIA</a:t>
                </a: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13214129" y="919823"/>
              <a:ext cx="2489062" cy="598261"/>
            </a:xfrm>
            <a:custGeom>
              <a:avLst/>
              <a:gdLst/>
              <a:ahLst/>
              <a:cxnLst/>
              <a:rect r="r" b="b" t="t" l="l"/>
              <a:pathLst>
                <a:path h="598261" w="2489062">
                  <a:moveTo>
                    <a:pt x="0" y="0"/>
                  </a:moveTo>
                  <a:lnTo>
                    <a:pt x="2489062" y="0"/>
                  </a:lnTo>
                  <a:lnTo>
                    <a:pt x="2489062" y="598261"/>
                  </a:lnTo>
                  <a:lnTo>
                    <a:pt x="0" y="598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93827" t="-148663" r="-66842" b="-102828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DAG3TTueXkI</dc:identifier>
  <dcterms:modified xsi:type="dcterms:W3CDTF">2011-08-01T06:04:30Z</dcterms:modified>
  <cp:revision>1</cp:revision>
  <dc:title>APRESENTACAO-Painel de Business Intelligence como Instrumento de Gestão Orçamentária na Saúde Municipal.pptx</dc:title>
</cp:coreProperties>
</file>